
<file path=[Content_Types].xml><?xml version="1.0" encoding="utf-8"?>
<Types xmlns="http://schemas.openxmlformats.org/package/2006/content-types">
  <Default Extension="jpeg" ContentType="image/jpeg"/>
  <Default Extension="JPG" ContentType="image/.jpg"/>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4" r:id="rId4"/>
    <p:sldId id="265" r:id="rId5"/>
    <p:sldId id="274" r:id="rId6"/>
    <p:sldId id="273" r:id="rId7"/>
    <p:sldId id="266" r:id="rId8"/>
    <p:sldId id="267" r:id="rId9"/>
    <p:sldId id="268" r:id="rId10"/>
    <p:sldId id="269" r:id="rId11"/>
    <p:sldId id="270" r:id="rId12"/>
    <p:sldId id="271" r:id="rId13"/>
    <p:sldId id="257" r:id="rId14"/>
  </p:sldIdLst>
  <p:sldSz cx="9144000" cy="6858000" type="screen4x3"/>
  <p:notesSz cx="6858000" cy="9144000"/>
  <p:custDataLst>
    <p:tags r:id="rId18"/>
  </p:custDataLst>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70" d="100"/>
          <a:sy n="70" d="100"/>
        </p:scale>
        <p:origin x="-1164"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gs" Target="tags/tag1.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5ED5395A-EEF4-4873-B2BA-120E1641DBB0}"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264E92A-B8DF-4821-9375-5B252B77508F}" type="slidenum">
              <a:rPr lang="zh-CN" altLang="en-US"/>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4" name="矩形 6"/>
          <p:cNvSpPr/>
          <p:nvPr userDrawn="1"/>
        </p:nvSpPr>
        <p:spPr>
          <a:xfrm>
            <a:off x="0" y="714375"/>
            <a:ext cx="9144000" cy="714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 name="标题 1"/>
          <p:cNvSpPr>
            <a:spLocks noGrp="1"/>
          </p:cNvSpPr>
          <p:nvPr>
            <p:ph type="title"/>
          </p:nvPr>
        </p:nvSpPr>
        <p:spPr>
          <a:xfrm>
            <a:off x="-32" y="71438"/>
            <a:ext cx="6858016" cy="642918"/>
          </a:xfrm>
        </p:spPr>
        <p:txBody>
          <a:bodyPr>
            <a:noAutofit/>
          </a:bodyPr>
          <a:lstStyle>
            <a:lvl1pPr algn="l">
              <a:defRPr sz="4000">
                <a:latin typeface="+mj-ea"/>
                <a:ea typeface="+mj-ea"/>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285720" y="928670"/>
            <a:ext cx="8572560" cy="5643602"/>
          </a:xfrm>
        </p:spPr>
        <p:txBody>
          <a:bodyPr/>
          <a:lstStyle>
            <a:lvl1pPr>
              <a:buFont typeface="Wingdings" panose="05000000000000000000" pitchFamily="2" charset="2"/>
              <a:buChar char="n"/>
              <a:defRPr/>
            </a:lvl1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smtClean="0"/>
              <a:t>单击此处编辑母版文本样式</a:t>
            </a:r>
            <a:endParaRPr lang="zh-CN" altLang="en-US" dirty="0" smtClean="0"/>
          </a:p>
        </p:txBody>
      </p:sp>
      <p:sp>
        <p:nvSpPr>
          <p:cNvPr id="4" name="日期占位符 3"/>
          <p:cNvSpPr>
            <a:spLocks noGrp="1"/>
          </p:cNvSpPr>
          <p:nvPr>
            <p:ph type="dt" sz="half" idx="10"/>
          </p:nvPr>
        </p:nvSpPr>
        <p:spPr/>
        <p:txBody>
          <a:bodyPr/>
          <a:lstStyle>
            <a:lvl1pPr>
              <a:defRPr/>
            </a:lvl1pPr>
          </a:lstStyle>
          <a:p>
            <a:pPr>
              <a:defRPr/>
            </a:pPr>
            <a:fld id="{687E4214-A2D4-4597-86AB-601DC4F717B2}"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2C7414E-5157-4BB4-AE4C-39AA4E6A4E61}"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91004898-CB7F-4743-8848-EB2090F84FAC}"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C2BC579-76F4-4C48-A488-E56BC6168813}"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476F768C-8B7E-4A87-9138-A8E47CEEA6D8}" type="datetimeFigureOut">
              <a:rPr lang="zh-CN" altLang="en-US"/>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66104C74-1343-439B-B1E4-2C60703F74B0}"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
        <p:nvSpPr>
          <p:cNvPr id="3" name="日期占位符 3"/>
          <p:cNvSpPr>
            <a:spLocks noGrp="1"/>
          </p:cNvSpPr>
          <p:nvPr>
            <p:ph type="dt" sz="half" idx="10"/>
          </p:nvPr>
        </p:nvSpPr>
        <p:spPr/>
        <p:txBody>
          <a:bodyPr/>
          <a:lstStyle>
            <a:lvl1pPr>
              <a:defRPr/>
            </a:lvl1pPr>
          </a:lstStyle>
          <a:p>
            <a:pPr>
              <a:defRPr/>
            </a:pPr>
            <a:fld id="{4CDABC9D-87B0-47F5-A7A2-F9C15089C710}" type="datetimeFigureOut">
              <a:rPr lang="zh-CN" altLang="en-US"/>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7D6A20B2-397B-473E-8C20-70F54374DD11}"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464EA114-12B3-4794-ADC3-CC8EA983EB11}"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D50CBF21-7CEF-41BA-8109-7CC2D1D718AF}" type="slidenum">
              <a:rPr lang="zh-CN" altLang="en-US"/>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3"/>
          <p:cNvSpPr>
            <a:spLocks noGrp="1"/>
          </p:cNvSpPr>
          <p:nvPr>
            <p:ph type="dt" sz="half" idx="10"/>
          </p:nvPr>
        </p:nvSpPr>
        <p:spPr/>
        <p:txBody>
          <a:bodyPr/>
          <a:lstStyle>
            <a:lvl1pPr>
              <a:defRPr/>
            </a:lvl1pPr>
          </a:lstStyle>
          <a:p>
            <a:pPr>
              <a:defRPr/>
            </a:pPr>
            <a:fld id="{449B7BFF-E87C-4880-A9C1-17AE50D47ED8}"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1672EB61-1E28-43FA-99EA-76C33FD9F6B9}" type="slidenum">
              <a:rPr lang="zh-CN" altLang="en-US"/>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3"/>
          <p:cNvSpPr>
            <a:spLocks noGrp="1"/>
          </p:cNvSpPr>
          <p:nvPr>
            <p:ph type="dt" sz="half" idx="10"/>
          </p:nvPr>
        </p:nvSpPr>
        <p:spPr/>
        <p:txBody>
          <a:bodyPr/>
          <a:lstStyle>
            <a:lvl1pPr>
              <a:defRPr/>
            </a:lvl1pPr>
          </a:lstStyle>
          <a:p>
            <a:pPr>
              <a:defRPr/>
            </a:pPr>
            <a:fld id="{99FCAC83-28CB-4C11-8D56-96EB3DDD848A}"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DB4137D-CAA6-4C45-9B6D-324C6B152270}" type="slidenum">
              <a:rPr lang="zh-CN" altLang="en-US"/>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FCB57E60-7F45-41E9-AFE4-C68DD3AB08F0}"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C7BABB3-C8DF-467A-9FB7-F21A92CE421C}" type="slidenum">
              <a:rPr lang="zh-CN" altLang="en-US"/>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0B9D5324-14C4-4973-94D3-777C30EE174F}"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238F996-7A0C-44A2-8D80-40FC39F4176D}"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ln>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defRPr>
            </a:lvl1pPr>
          </a:lstStyle>
          <a:p>
            <a:pPr>
              <a:defRPr/>
            </a:pPr>
            <a:fld id="{CE336FC8-8C81-4640-AA09-89D58332F392}" type="datetimeFigureOut">
              <a:rPr lang="zh-CN" altLang="en-US"/>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defRPr>
            </a:lvl1pPr>
          </a:lstStyle>
          <a:p>
            <a:pPr>
              <a:defRPr/>
            </a:pPr>
            <a:fld id="{19D2561B-47D2-4648-ADB4-3A76E7496D0E}"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baike.baidu.com/subview/1445155/1445155.htm"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Box 6"/>
          <p:cNvSpPr txBox="1">
            <a:spLocks noChangeArrowheads="1"/>
          </p:cNvSpPr>
          <p:nvPr/>
        </p:nvSpPr>
        <p:spPr bwMode="auto">
          <a:xfrm>
            <a:off x="571500" y="2098675"/>
            <a:ext cx="8143875" cy="830263"/>
          </a:xfrm>
          <a:prstGeom prst="rect">
            <a:avLst/>
          </a:prstGeom>
          <a:noFill/>
          <a:ln w="9525">
            <a:noFill/>
            <a:miter lim="800000"/>
          </a:ln>
        </p:spPr>
        <p:txBody>
          <a:bodyPr>
            <a:spAutoFit/>
          </a:bodyPr>
          <a:lstStyle/>
          <a:p>
            <a:pPr algn="ctr"/>
            <a:r>
              <a:rPr lang="zh-CN" altLang="en-US" sz="4800" b="1" dirty="0" smtClean="0">
                <a:latin typeface="黑体" panose="02010609060101010101" pitchFamily="49" charset="-122"/>
                <a:ea typeface="黑体" panose="02010609060101010101" pitchFamily="49" charset="-122"/>
              </a:rPr>
              <a:t>测试类型</a:t>
            </a:r>
            <a:endParaRPr lang="zh-CN" altLang="en-US" sz="4800" b="1" dirty="0">
              <a:solidFill>
                <a:srgbClr val="00B0F0"/>
              </a:solidFill>
              <a:latin typeface="黑体" panose="02010609060101010101" pitchFamily="49" charset="-122"/>
              <a:ea typeface="黑体" panose="02010609060101010101" pitchFamily="49" charset="-122"/>
            </a:endParaRPr>
          </a:p>
        </p:txBody>
      </p:sp>
      <p:sp>
        <p:nvSpPr>
          <p:cNvPr id="8" name="矩形 7"/>
          <p:cNvSpPr/>
          <p:nvPr/>
        </p:nvSpPr>
        <p:spPr>
          <a:xfrm>
            <a:off x="0" y="3143250"/>
            <a:ext cx="9144000" cy="8572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1438"/>
            <a:ext cx="6858000" cy="642937"/>
          </a:xfrm>
        </p:spPr>
        <p:txBody>
          <a:bodyPr rtlCol="0"/>
          <a:lstStyle/>
          <a:p>
            <a:pPr fontAlgn="auto">
              <a:spcAft>
                <a:spcPts val="0"/>
              </a:spcAft>
              <a:defRPr/>
            </a:pPr>
            <a:r>
              <a:rPr lang="zh-CN" altLang="en-US" dirty="0" smtClean="0"/>
              <a:t>目录</a:t>
            </a:r>
            <a:endParaRPr lang="zh-CN" altLang="en-US" dirty="0"/>
          </a:p>
        </p:txBody>
      </p:sp>
      <p:sp>
        <p:nvSpPr>
          <p:cNvPr id="4" name="Rectangle 3"/>
          <p:cNvSpPr txBox="1">
            <a:spLocks noChangeArrowheads="1"/>
          </p:cNvSpPr>
          <p:nvPr/>
        </p:nvSpPr>
        <p:spPr>
          <a:xfrm>
            <a:off x="1285875" y="1214438"/>
            <a:ext cx="7215188" cy="576262"/>
          </a:xfrm>
          <a:prstGeom prst="rect">
            <a:avLst/>
          </a:prstGeom>
        </p:spPr>
        <p:txBody>
          <a:bodyPr/>
          <a:lstStyle/>
          <a:p>
            <a:pPr marL="342900" indent="-342900" fontAlgn="auto">
              <a:lnSpc>
                <a:spcPct val="120000"/>
              </a:lnSpc>
              <a:spcBef>
                <a:spcPct val="25000"/>
              </a:spcBef>
              <a:spcAft>
                <a:spcPts val="0"/>
              </a:spcAft>
              <a:defRPr/>
            </a:pPr>
            <a:r>
              <a:rPr lang="en-US" sz="3200" dirty="0">
                <a:latin typeface="+mj-ea"/>
                <a:ea typeface="+mj-ea"/>
              </a:rPr>
              <a:t>Chapter 1 </a:t>
            </a:r>
            <a:r>
              <a:rPr lang="zh-CN" altLang="en-US" sz="3200" dirty="0">
                <a:latin typeface="+mj-ea"/>
                <a:ea typeface="+mj-ea"/>
              </a:rPr>
              <a:t>功能测试</a:t>
            </a:r>
            <a:endParaRPr lang="en-US" sz="3200" dirty="0">
              <a:solidFill>
                <a:srgbClr val="00B0F0"/>
              </a:solidFill>
              <a:latin typeface="+mj-ea"/>
              <a:ea typeface="+mj-ea"/>
            </a:endParaRPr>
          </a:p>
        </p:txBody>
      </p:sp>
      <p:sp>
        <p:nvSpPr>
          <p:cNvPr id="5" name="Rectangle 4"/>
          <p:cNvSpPr>
            <a:spLocks noChangeArrowheads="1"/>
          </p:cNvSpPr>
          <p:nvPr/>
        </p:nvSpPr>
        <p:spPr bwMode="auto">
          <a:xfrm>
            <a:off x="1285875" y="2578194"/>
            <a:ext cx="5643563" cy="147568"/>
          </a:xfrm>
          <a:prstGeom prst="rect">
            <a:avLst/>
          </a:prstGeom>
          <a:noFill/>
          <a:ln w="9525">
            <a:noFill/>
            <a:miter lim="800000"/>
          </a:ln>
          <a:effectLst/>
        </p:spPr>
        <p:txBody>
          <a:bodyPr/>
          <a:lstStyle/>
          <a:p>
            <a:pPr marL="342900" indent="-342900" fontAlgn="auto">
              <a:lnSpc>
                <a:spcPct val="110000"/>
              </a:lnSpc>
              <a:spcBef>
                <a:spcPct val="25000"/>
              </a:spcBef>
              <a:spcAft>
                <a:spcPts val="0"/>
              </a:spcAft>
              <a:buSzPct val="110000"/>
              <a:defRPr/>
            </a:pPr>
            <a:r>
              <a:rPr lang="en-US" sz="3200" dirty="0">
                <a:latin typeface="+mj-ea"/>
                <a:ea typeface="+mj-ea"/>
              </a:rPr>
              <a:t>Chapter </a:t>
            </a:r>
            <a:r>
              <a:rPr lang="en-US" sz="3200" dirty="0" smtClean="0">
                <a:latin typeface="+mj-ea"/>
                <a:ea typeface="+mj-ea"/>
              </a:rPr>
              <a:t>3 </a:t>
            </a:r>
            <a:r>
              <a:rPr lang="zh-CN" altLang="en-US" sz="3200" dirty="0" smtClean="0">
                <a:latin typeface="+mj-ea"/>
                <a:ea typeface="+mj-ea"/>
              </a:rPr>
              <a:t>性能</a:t>
            </a:r>
            <a:r>
              <a:rPr lang="zh-CN" altLang="en-US" sz="3200" dirty="0">
                <a:latin typeface="+mj-ea"/>
                <a:ea typeface="+mj-ea"/>
              </a:rPr>
              <a:t>测试</a:t>
            </a:r>
            <a:endParaRPr lang="zh-CN" altLang="en-US" sz="3200" dirty="0">
              <a:latin typeface="+mj-ea"/>
              <a:ea typeface="+mj-ea"/>
            </a:endParaRPr>
          </a:p>
        </p:txBody>
      </p:sp>
      <p:sp>
        <p:nvSpPr>
          <p:cNvPr id="6" name="Rectangle 4"/>
          <p:cNvSpPr>
            <a:spLocks noChangeArrowheads="1"/>
          </p:cNvSpPr>
          <p:nvPr/>
        </p:nvSpPr>
        <p:spPr bwMode="auto">
          <a:xfrm>
            <a:off x="1285875" y="3303682"/>
            <a:ext cx="5643563" cy="147568"/>
          </a:xfrm>
          <a:prstGeom prst="rect">
            <a:avLst/>
          </a:prstGeom>
          <a:noFill/>
          <a:ln w="9525">
            <a:noFill/>
            <a:miter lim="800000"/>
          </a:ln>
          <a:effectLst/>
        </p:spPr>
        <p:txBody>
          <a:bodyPr/>
          <a:lstStyle/>
          <a:p>
            <a:pPr marL="342900" indent="-342900" fontAlgn="auto">
              <a:lnSpc>
                <a:spcPct val="110000"/>
              </a:lnSpc>
              <a:spcBef>
                <a:spcPct val="25000"/>
              </a:spcBef>
              <a:spcAft>
                <a:spcPts val="0"/>
              </a:spcAft>
              <a:buSzPct val="110000"/>
              <a:defRPr/>
            </a:pPr>
            <a:r>
              <a:rPr lang="en-US" sz="3200" dirty="0">
                <a:latin typeface="+mj-ea"/>
                <a:ea typeface="+mj-ea"/>
              </a:rPr>
              <a:t>Chapter </a:t>
            </a:r>
            <a:r>
              <a:rPr lang="en-US" sz="3200" dirty="0" smtClean="0">
                <a:latin typeface="+mj-ea"/>
                <a:ea typeface="+mj-ea"/>
              </a:rPr>
              <a:t>4 </a:t>
            </a:r>
            <a:r>
              <a:rPr lang="zh-CN" altLang="en-US" sz="3200" dirty="0">
                <a:latin typeface="+mj-ea"/>
                <a:ea typeface="+mj-ea"/>
              </a:rPr>
              <a:t>安全性测试</a:t>
            </a:r>
            <a:endParaRPr lang="zh-CN" altLang="en-US" sz="3200" dirty="0">
              <a:latin typeface="+mj-ea"/>
              <a:ea typeface="+mj-ea"/>
            </a:endParaRPr>
          </a:p>
        </p:txBody>
      </p:sp>
      <p:sp>
        <p:nvSpPr>
          <p:cNvPr id="7" name="Rectangle 4"/>
          <p:cNvSpPr>
            <a:spLocks noChangeArrowheads="1"/>
          </p:cNvSpPr>
          <p:nvPr/>
        </p:nvSpPr>
        <p:spPr bwMode="auto">
          <a:xfrm>
            <a:off x="1285875" y="4006944"/>
            <a:ext cx="5643563" cy="147568"/>
          </a:xfrm>
          <a:prstGeom prst="rect">
            <a:avLst/>
          </a:prstGeom>
          <a:noFill/>
          <a:ln w="9525">
            <a:noFill/>
            <a:miter lim="800000"/>
          </a:ln>
          <a:effectLst/>
        </p:spPr>
        <p:txBody>
          <a:bodyPr/>
          <a:lstStyle/>
          <a:p>
            <a:pPr marL="342900" indent="-342900" fontAlgn="auto">
              <a:lnSpc>
                <a:spcPct val="110000"/>
              </a:lnSpc>
              <a:spcBef>
                <a:spcPct val="25000"/>
              </a:spcBef>
              <a:spcAft>
                <a:spcPts val="0"/>
              </a:spcAft>
              <a:buSzPct val="110000"/>
              <a:defRPr/>
            </a:pPr>
            <a:r>
              <a:rPr lang="en-US" sz="3200" dirty="0">
                <a:latin typeface="+mj-ea"/>
                <a:ea typeface="+mj-ea"/>
              </a:rPr>
              <a:t>Chapter </a:t>
            </a:r>
            <a:r>
              <a:rPr lang="en-US" sz="3200" dirty="0" smtClean="0">
                <a:latin typeface="+mj-ea"/>
                <a:ea typeface="+mj-ea"/>
              </a:rPr>
              <a:t>5 </a:t>
            </a:r>
            <a:r>
              <a:rPr lang="zh-CN" altLang="en-US" sz="3200" dirty="0">
                <a:latin typeface="+mj-ea"/>
                <a:ea typeface="+mj-ea"/>
              </a:rPr>
              <a:t>兼容性测试</a:t>
            </a:r>
            <a:endParaRPr lang="zh-CN" altLang="en-US" sz="3200" dirty="0">
              <a:latin typeface="+mj-ea"/>
              <a:ea typeface="+mj-ea"/>
            </a:endParaRPr>
          </a:p>
        </p:txBody>
      </p:sp>
      <p:sp>
        <p:nvSpPr>
          <p:cNvPr id="8" name="Rectangle 4"/>
          <p:cNvSpPr>
            <a:spLocks noChangeArrowheads="1"/>
          </p:cNvSpPr>
          <p:nvPr/>
        </p:nvSpPr>
        <p:spPr bwMode="auto">
          <a:xfrm>
            <a:off x="1285875" y="4732432"/>
            <a:ext cx="5643563" cy="147568"/>
          </a:xfrm>
          <a:prstGeom prst="rect">
            <a:avLst/>
          </a:prstGeom>
          <a:noFill/>
          <a:ln w="9525">
            <a:noFill/>
            <a:miter lim="800000"/>
          </a:ln>
          <a:effectLst/>
        </p:spPr>
        <p:txBody>
          <a:bodyPr/>
          <a:lstStyle/>
          <a:p>
            <a:pPr marL="342900" indent="-342900" fontAlgn="auto">
              <a:lnSpc>
                <a:spcPct val="110000"/>
              </a:lnSpc>
              <a:spcBef>
                <a:spcPct val="25000"/>
              </a:spcBef>
              <a:spcAft>
                <a:spcPts val="0"/>
              </a:spcAft>
              <a:buSzPct val="110000"/>
              <a:defRPr/>
            </a:pPr>
            <a:r>
              <a:rPr lang="en-US" sz="3200" dirty="0">
                <a:latin typeface="+mj-ea"/>
                <a:ea typeface="+mj-ea"/>
              </a:rPr>
              <a:t>Chapter </a:t>
            </a:r>
            <a:r>
              <a:rPr lang="en-US" sz="3200" dirty="0" smtClean="0">
                <a:latin typeface="+mj-ea"/>
                <a:ea typeface="+mj-ea"/>
              </a:rPr>
              <a:t>6 </a:t>
            </a:r>
            <a:r>
              <a:rPr lang="zh-CN" altLang="en-US" sz="3200" dirty="0">
                <a:latin typeface="+mj-ea"/>
                <a:ea typeface="+mj-ea"/>
              </a:rPr>
              <a:t>可靠性测试</a:t>
            </a:r>
            <a:endParaRPr lang="zh-CN" altLang="en-US" sz="3200" dirty="0">
              <a:latin typeface="+mj-ea"/>
              <a:ea typeface="+mj-ea"/>
            </a:endParaRPr>
          </a:p>
        </p:txBody>
      </p:sp>
      <p:sp>
        <p:nvSpPr>
          <p:cNvPr id="9" name="Rectangle 4"/>
          <p:cNvSpPr>
            <a:spLocks noChangeArrowheads="1"/>
          </p:cNvSpPr>
          <p:nvPr/>
        </p:nvSpPr>
        <p:spPr bwMode="auto">
          <a:xfrm>
            <a:off x="1285875" y="5364257"/>
            <a:ext cx="5643563" cy="147568"/>
          </a:xfrm>
          <a:prstGeom prst="rect">
            <a:avLst/>
          </a:prstGeom>
          <a:noFill/>
          <a:ln w="9525">
            <a:noFill/>
            <a:miter lim="800000"/>
          </a:ln>
          <a:effectLst/>
        </p:spPr>
        <p:txBody>
          <a:bodyPr/>
          <a:lstStyle/>
          <a:p>
            <a:pPr marL="342900" indent="-342900" fontAlgn="auto">
              <a:lnSpc>
                <a:spcPct val="110000"/>
              </a:lnSpc>
              <a:spcBef>
                <a:spcPct val="25000"/>
              </a:spcBef>
              <a:spcAft>
                <a:spcPts val="0"/>
              </a:spcAft>
              <a:buSzPct val="110000"/>
              <a:defRPr/>
            </a:pPr>
            <a:r>
              <a:rPr lang="en-US" sz="3200" dirty="0">
                <a:latin typeface="+mj-ea"/>
                <a:ea typeface="+mj-ea"/>
              </a:rPr>
              <a:t>Chapter </a:t>
            </a:r>
            <a:r>
              <a:rPr lang="en-US" sz="3200" dirty="0" smtClean="0">
                <a:latin typeface="+mj-ea"/>
                <a:ea typeface="+mj-ea"/>
              </a:rPr>
              <a:t>7 </a:t>
            </a:r>
            <a:r>
              <a:rPr lang="zh-CN" altLang="en-US" sz="3200" dirty="0">
                <a:latin typeface="+mj-ea"/>
                <a:ea typeface="+mj-ea"/>
              </a:rPr>
              <a:t>易用性测试</a:t>
            </a:r>
            <a:endParaRPr lang="zh-CN" altLang="en-US" sz="3200" dirty="0">
              <a:latin typeface="+mj-ea"/>
              <a:ea typeface="+mj-ea"/>
            </a:endParaRPr>
          </a:p>
        </p:txBody>
      </p:sp>
      <p:sp>
        <p:nvSpPr>
          <p:cNvPr id="10" name="Rectangle 4"/>
          <p:cNvSpPr>
            <a:spLocks noChangeArrowheads="1"/>
          </p:cNvSpPr>
          <p:nvPr/>
        </p:nvSpPr>
        <p:spPr bwMode="auto">
          <a:xfrm>
            <a:off x="1285875" y="6089744"/>
            <a:ext cx="5643563" cy="147568"/>
          </a:xfrm>
          <a:prstGeom prst="rect">
            <a:avLst/>
          </a:prstGeom>
          <a:noFill/>
          <a:ln w="9525">
            <a:noFill/>
            <a:miter lim="800000"/>
          </a:ln>
          <a:effectLst/>
        </p:spPr>
        <p:txBody>
          <a:bodyPr/>
          <a:lstStyle/>
          <a:p>
            <a:pPr marL="342900" indent="-342900" fontAlgn="auto">
              <a:lnSpc>
                <a:spcPct val="110000"/>
              </a:lnSpc>
              <a:spcBef>
                <a:spcPct val="25000"/>
              </a:spcBef>
              <a:spcAft>
                <a:spcPts val="0"/>
              </a:spcAft>
              <a:buSzPct val="110000"/>
              <a:defRPr/>
            </a:pPr>
            <a:r>
              <a:rPr lang="en-US" sz="3200" dirty="0">
                <a:latin typeface="+mj-ea"/>
                <a:ea typeface="+mj-ea"/>
              </a:rPr>
              <a:t>Chapter </a:t>
            </a:r>
            <a:r>
              <a:rPr lang="en-US" sz="3200" dirty="0" smtClean="0">
                <a:latin typeface="+mj-ea"/>
                <a:ea typeface="+mj-ea"/>
              </a:rPr>
              <a:t>8  </a:t>
            </a:r>
            <a:r>
              <a:rPr lang="zh-CN" altLang="en-US" sz="3200" dirty="0">
                <a:latin typeface="+mj-ea"/>
                <a:ea typeface="+mj-ea"/>
              </a:rPr>
              <a:t>安装卸载测试</a:t>
            </a:r>
            <a:endParaRPr lang="zh-CN" altLang="en-US" sz="3200" dirty="0">
              <a:latin typeface="+mj-ea"/>
              <a:ea typeface="+mj-ea"/>
            </a:endParaRPr>
          </a:p>
        </p:txBody>
      </p:sp>
      <p:sp>
        <p:nvSpPr>
          <p:cNvPr id="11" name="矩形 10"/>
          <p:cNvSpPr/>
          <p:nvPr/>
        </p:nvSpPr>
        <p:spPr>
          <a:xfrm>
            <a:off x="1318762" y="1926793"/>
            <a:ext cx="4045326" cy="634020"/>
          </a:xfrm>
          <a:prstGeom prst="rect">
            <a:avLst/>
          </a:prstGeom>
        </p:spPr>
        <p:txBody>
          <a:bodyPr wrap="square">
            <a:spAutoFit/>
          </a:bodyPr>
          <a:lstStyle/>
          <a:p>
            <a:pPr marL="342900" indent="-342900" fontAlgn="auto">
              <a:lnSpc>
                <a:spcPct val="110000"/>
              </a:lnSpc>
              <a:spcBef>
                <a:spcPct val="25000"/>
              </a:spcBef>
              <a:spcAft>
                <a:spcPts val="0"/>
              </a:spcAft>
              <a:buSzPct val="110000"/>
              <a:defRPr/>
            </a:pPr>
            <a:r>
              <a:rPr lang="en-US" altLang="zh-CN" sz="3200" b="1" dirty="0" smtClean="0">
                <a:latin typeface="+mj-ea"/>
                <a:ea typeface="+mj-ea"/>
              </a:rPr>
              <a:t>Chapter 2 </a:t>
            </a:r>
            <a:r>
              <a:rPr lang="en-US" altLang="zh-CN" sz="3200" dirty="0" smtClean="0">
                <a:latin typeface="+mj-ea"/>
                <a:ea typeface="+mj-ea"/>
              </a:rPr>
              <a:t>UI</a:t>
            </a:r>
            <a:r>
              <a:rPr lang="zh-CN" altLang="en-US" sz="3200" dirty="0" smtClean="0">
                <a:latin typeface="+mj-ea"/>
                <a:ea typeface="+mj-ea"/>
              </a:rPr>
              <a:t>测试</a:t>
            </a:r>
            <a:endParaRPr lang="zh-CN" altLang="en-US" sz="3200" dirty="0">
              <a:latin typeface="+mj-ea"/>
              <a:ea typeface="+mj-ea"/>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1438"/>
            <a:ext cx="6858000" cy="642937"/>
          </a:xfrm>
        </p:spPr>
        <p:txBody>
          <a:bodyPr rtlCol="0"/>
          <a:lstStyle/>
          <a:p>
            <a:pPr fontAlgn="auto">
              <a:spcAft>
                <a:spcPts val="0"/>
              </a:spcAft>
              <a:defRPr/>
            </a:pPr>
            <a:r>
              <a:rPr lang="en-US" altLang="zh-CN" dirty="0" smtClean="0"/>
              <a:t>1</a:t>
            </a:r>
            <a:r>
              <a:rPr lang="zh-CN" altLang="en-US" dirty="0" smtClean="0"/>
              <a:t>、功能测试</a:t>
            </a:r>
            <a:endParaRPr lang="zh-CN" altLang="en-US" dirty="0"/>
          </a:p>
        </p:txBody>
      </p:sp>
      <p:sp>
        <p:nvSpPr>
          <p:cNvPr id="3" name="内容占位符 2"/>
          <p:cNvSpPr>
            <a:spLocks noGrp="1"/>
          </p:cNvSpPr>
          <p:nvPr>
            <p:ph idx="1"/>
          </p:nvPr>
        </p:nvSpPr>
        <p:spPr>
          <a:xfrm>
            <a:off x="285750" y="928688"/>
            <a:ext cx="8572500" cy="5164608"/>
          </a:xfrm>
        </p:spPr>
        <p:txBody>
          <a:bodyPr rtlCol="0">
            <a:normAutofit lnSpcReduction="10000"/>
          </a:bodyPr>
          <a:lstStyle/>
          <a:p>
            <a:pPr fontAlgn="auto">
              <a:spcAft>
                <a:spcPts val="0"/>
              </a:spcAft>
              <a:defRPr/>
            </a:pPr>
            <a:r>
              <a:rPr lang="zh-CN" altLang="en-US" sz="2400" dirty="0" smtClean="0"/>
              <a:t>根据产品特性、操作描述和用户方案，测试一个产品的特性和可操作行为以确定它们满足设计需求。</a:t>
            </a:r>
            <a:endParaRPr lang="en-US" altLang="zh-CN" sz="2400" dirty="0" smtClean="0"/>
          </a:p>
          <a:p>
            <a:pPr marL="0" indent="0" fontAlgn="auto">
              <a:spcAft>
                <a:spcPts val="0"/>
              </a:spcAft>
              <a:buNone/>
              <a:defRPr/>
            </a:pPr>
            <a:r>
              <a:rPr lang="en-US" altLang="zh-CN" sz="2400" dirty="0"/>
              <a:t> </a:t>
            </a:r>
            <a:r>
              <a:rPr lang="en-US" altLang="zh-CN" sz="2400" dirty="0" smtClean="0"/>
              <a:t>       </a:t>
            </a:r>
            <a:r>
              <a:rPr lang="zh-CN" altLang="en-US" sz="2400" dirty="0" smtClean="0"/>
              <a:t>本地化软件的功能测试，用于验证应用程序或网站对目标用户能正确工作。使用适当的平台、浏览器和测试脚本，以保证目标用户的体验将足够好，就像应用程序是专门为该市场开发的一样。</a:t>
            </a:r>
            <a:endParaRPr lang="en-US" altLang="zh-CN" sz="2400" dirty="0" smtClean="0"/>
          </a:p>
          <a:p>
            <a:pPr fontAlgn="auto">
              <a:spcAft>
                <a:spcPts val="0"/>
              </a:spcAft>
              <a:defRPr/>
            </a:pPr>
            <a:r>
              <a:rPr lang="zh-CN" altLang="en-US" sz="2400" dirty="0" smtClean="0"/>
              <a:t>功能测试是为了确保程序以期望的方式运行而按功能要求对软件进行的测试，通过对一个系统的所有的特性和功能都进行测试确保符合需求和规范。</a:t>
            </a:r>
            <a:endParaRPr lang="en-US" altLang="zh-CN" sz="2400" dirty="0" smtClean="0">
              <a:latin typeface="+mj-ea"/>
              <a:ea typeface="+mj-ea"/>
            </a:endParaRPr>
          </a:p>
          <a:p>
            <a:pPr fontAlgn="auto">
              <a:spcAft>
                <a:spcPts val="0"/>
              </a:spcAft>
              <a:defRPr/>
            </a:pPr>
            <a:r>
              <a:rPr lang="zh-CN" altLang="en-US" sz="2400" dirty="0" smtClean="0">
                <a:latin typeface="+mj-ea"/>
                <a:ea typeface="+mj-ea"/>
              </a:rPr>
              <a:t>确认各个功能是否实现完善，是否和需求相符。例如菜单、工具栏、快捷键、链接、触发键等的功能</a:t>
            </a:r>
            <a:r>
              <a:rPr lang="zh-CN" altLang="en-US" sz="2400" dirty="0">
                <a:latin typeface="+mj-ea"/>
                <a:ea typeface="+mj-ea"/>
              </a:rPr>
              <a:t>。</a:t>
            </a:r>
            <a:endParaRPr lang="zh-CN" altLang="en-US" sz="2400" dirty="0" smtClean="0">
              <a:latin typeface="+mj-ea"/>
              <a:ea typeface="+mj-ea"/>
            </a:endParaRPr>
          </a:p>
          <a:p>
            <a:pPr fontAlgn="auto">
              <a:spcAft>
                <a:spcPts val="0"/>
              </a:spcAft>
              <a:defRPr/>
            </a:pPr>
            <a:r>
              <a:rPr lang="zh-CN" altLang="en-US" sz="2400" dirty="0" smtClean="0">
                <a:latin typeface="+mj-ea"/>
                <a:ea typeface="+mj-ea"/>
              </a:rPr>
              <a:t>容错测试</a:t>
            </a:r>
            <a:r>
              <a:rPr lang="en-US" sz="2400" dirty="0" smtClean="0">
                <a:latin typeface="+mj-ea"/>
                <a:ea typeface="+mj-ea"/>
              </a:rPr>
              <a:t>:</a:t>
            </a:r>
            <a:r>
              <a:rPr lang="zh-CN" altLang="en-US" sz="2400" dirty="0" smtClean="0">
                <a:latin typeface="+mj-ea"/>
                <a:ea typeface="+mj-ea"/>
              </a:rPr>
              <a:t>验证输入的数据长度、数据类型、非法操作等</a:t>
            </a:r>
            <a:endParaRPr lang="zh-CN" altLang="en-US" sz="2400" dirty="0" smtClean="0">
              <a:latin typeface="+mj-ea"/>
              <a:ea typeface="+mj-ea"/>
            </a:endParaRPr>
          </a:p>
          <a:p>
            <a:pPr fontAlgn="auto">
              <a:spcAft>
                <a:spcPts val="0"/>
              </a:spcAft>
              <a:defRPr/>
            </a:pPr>
            <a:r>
              <a:rPr lang="zh-CN" altLang="en-US" sz="2400" dirty="0" smtClean="0">
                <a:latin typeface="+mj-ea"/>
                <a:ea typeface="+mj-ea"/>
              </a:rPr>
              <a:t>接口测试</a:t>
            </a:r>
            <a:r>
              <a:rPr lang="en-US" sz="2400" dirty="0" smtClean="0">
                <a:latin typeface="+mj-ea"/>
                <a:ea typeface="+mj-ea"/>
              </a:rPr>
              <a:t>:</a:t>
            </a:r>
            <a:r>
              <a:rPr lang="zh-CN" altLang="en-US" sz="2400" dirty="0" smtClean="0">
                <a:latin typeface="+mj-ea"/>
                <a:ea typeface="+mj-ea"/>
              </a:rPr>
              <a:t>也叫业务流程测试，包括功能模块之间、模块与模块之间、子系统之间，各项数据流的正确性。</a:t>
            </a:r>
            <a:endParaRPr lang="en-US" altLang="zh-CN" sz="2400" dirty="0" smtClean="0">
              <a:latin typeface="+mj-ea"/>
              <a:ea typeface="+mj-ea"/>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1438"/>
            <a:ext cx="6858000" cy="642937"/>
          </a:xfrm>
        </p:spPr>
        <p:txBody>
          <a:bodyPr rtlCol="0"/>
          <a:lstStyle/>
          <a:p>
            <a:pPr fontAlgn="auto">
              <a:spcAft>
                <a:spcPts val="0"/>
              </a:spcAft>
              <a:defRPr/>
            </a:pPr>
            <a:r>
              <a:rPr lang="en-US" altLang="zh-CN" dirty="0" smtClean="0"/>
              <a:t>2</a:t>
            </a:r>
            <a:r>
              <a:rPr lang="zh-CN" altLang="en-US" dirty="0" smtClean="0"/>
              <a:t>、</a:t>
            </a:r>
            <a:r>
              <a:rPr lang="en-US" altLang="zh-CN" dirty="0" smtClean="0"/>
              <a:t>UI</a:t>
            </a:r>
            <a:r>
              <a:rPr lang="zh-CN" altLang="en-US" dirty="0" smtClean="0"/>
              <a:t>测试</a:t>
            </a:r>
            <a:endParaRPr lang="zh-CN" altLang="en-US" dirty="0"/>
          </a:p>
        </p:txBody>
      </p:sp>
      <p:sp>
        <p:nvSpPr>
          <p:cNvPr id="3" name="内容占位符 2"/>
          <p:cNvSpPr>
            <a:spLocks noGrp="1"/>
          </p:cNvSpPr>
          <p:nvPr>
            <p:ph idx="1"/>
          </p:nvPr>
        </p:nvSpPr>
        <p:spPr>
          <a:xfrm>
            <a:off x="285750" y="928688"/>
            <a:ext cx="8572500" cy="2428304"/>
          </a:xfrm>
        </p:spPr>
        <p:txBody>
          <a:bodyPr rtlCol="0">
            <a:normAutofit fontScale="92500" lnSpcReduction="20000"/>
          </a:bodyPr>
          <a:lstStyle/>
          <a:p>
            <a:pPr fontAlgn="auto">
              <a:spcAft>
                <a:spcPts val="0"/>
              </a:spcAft>
              <a:defRPr/>
            </a:pPr>
            <a:r>
              <a:rPr lang="zh-CN" altLang="en-US" sz="2400" dirty="0" smtClean="0">
                <a:latin typeface="+mj-ea"/>
                <a:ea typeface="+mj-ea"/>
              </a:rPr>
              <a:t>什么是</a:t>
            </a:r>
            <a:r>
              <a:rPr lang="en-US" altLang="zh-CN" sz="2400" dirty="0" smtClean="0">
                <a:latin typeface="+mj-ea"/>
                <a:ea typeface="+mj-ea"/>
              </a:rPr>
              <a:t>UI</a:t>
            </a:r>
            <a:r>
              <a:rPr lang="zh-CN" altLang="en-US" sz="2400" dirty="0" smtClean="0">
                <a:latin typeface="+mj-ea"/>
                <a:ea typeface="+mj-ea"/>
              </a:rPr>
              <a:t>测试？</a:t>
            </a:r>
            <a:endParaRPr lang="en-US" altLang="zh-CN" sz="2400" dirty="0" smtClean="0">
              <a:latin typeface="+mj-ea"/>
              <a:ea typeface="+mj-ea"/>
            </a:endParaRPr>
          </a:p>
          <a:p>
            <a:pPr marL="0" indent="0" fontAlgn="auto">
              <a:spcAft>
                <a:spcPts val="0"/>
              </a:spcAft>
              <a:buNone/>
              <a:defRPr/>
            </a:pPr>
            <a:r>
              <a:rPr lang="en-US" altLang="zh-CN" sz="2200" dirty="0" smtClean="0">
                <a:latin typeface="+mj-ea"/>
                <a:ea typeface="+mj-ea"/>
              </a:rPr>
              <a:t>    UI</a:t>
            </a:r>
            <a:r>
              <a:rPr lang="zh-CN" altLang="en-US" sz="2200" dirty="0" smtClean="0">
                <a:latin typeface="+mj-ea"/>
                <a:ea typeface="+mj-ea"/>
              </a:rPr>
              <a:t>测试指的是用户界面测试。</a:t>
            </a:r>
            <a:endParaRPr lang="en-US" altLang="zh-CN" sz="2200" dirty="0" smtClean="0">
              <a:latin typeface="+mj-ea"/>
              <a:ea typeface="+mj-ea"/>
            </a:endParaRPr>
          </a:p>
          <a:p>
            <a:pPr marL="0" indent="0" fontAlgn="auto">
              <a:spcAft>
                <a:spcPts val="0"/>
              </a:spcAft>
              <a:buNone/>
              <a:defRPr/>
            </a:pPr>
            <a:r>
              <a:rPr lang="en-US" altLang="zh-CN" sz="2200" dirty="0">
                <a:latin typeface="+mj-ea"/>
                <a:ea typeface="+mj-ea"/>
              </a:rPr>
              <a:t> </a:t>
            </a:r>
            <a:r>
              <a:rPr lang="en-US" altLang="zh-CN" sz="2200" dirty="0" smtClean="0">
                <a:latin typeface="+mj-ea"/>
                <a:ea typeface="+mj-ea"/>
              </a:rPr>
              <a:t>   UI</a:t>
            </a:r>
            <a:r>
              <a:rPr lang="zh-CN" altLang="en-US" sz="2200" dirty="0">
                <a:latin typeface="+mj-ea"/>
                <a:ea typeface="+mj-ea"/>
              </a:rPr>
              <a:t>设计则是指对软件的人机交互、操作逻辑、界面美观的整体设计</a:t>
            </a:r>
            <a:r>
              <a:rPr lang="zh-CN" altLang="en-US" sz="2200" dirty="0" smtClean="0">
                <a:latin typeface="+mj-ea"/>
                <a:ea typeface="+mj-ea"/>
              </a:rPr>
              <a:t>。</a:t>
            </a:r>
            <a:endParaRPr lang="en-US" altLang="zh-CN" sz="2200" dirty="0" smtClean="0">
              <a:latin typeface="+mj-ea"/>
              <a:ea typeface="+mj-ea"/>
            </a:endParaRPr>
          </a:p>
          <a:p>
            <a:pPr marL="0" indent="0" fontAlgn="auto">
              <a:spcAft>
                <a:spcPts val="0"/>
              </a:spcAft>
              <a:buNone/>
              <a:defRPr/>
            </a:pPr>
            <a:endParaRPr lang="en-US" altLang="zh-CN" sz="2200" dirty="0" smtClean="0">
              <a:latin typeface="+mj-ea"/>
              <a:ea typeface="+mj-ea"/>
            </a:endParaRPr>
          </a:p>
          <a:p>
            <a:pPr fontAlgn="auto">
              <a:spcAft>
                <a:spcPts val="0"/>
              </a:spcAft>
              <a:defRPr/>
            </a:pPr>
            <a:r>
              <a:rPr lang="en-US" altLang="zh-CN" sz="2400" dirty="0" smtClean="0">
                <a:latin typeface="+mj-ea"/>
                <a:ea typeface="+mj-ea"/>
              </a:rPr>
              <a:t>UI</a:t>
            </a:r>
            <a:r>
              <a:rPr lang="zh-CN" altLang="en-US" sz="2400" dirty="0" smtClean="0">
                <a:latin typeface="+mj-ea"/>
                <a:ea typeface="+mj-ea"/>
              </a:rPr>
              <a:t>测试哪些方面：</a:t>
            </a:r>
            <a:endParaRPr lang="en-US" altLang="zh-CN" sz="2400" dirty="0" smtClean="0">
              <a:latin typeface="+mj-ea"/>
              <a:ea typeface="+mj-ea"/>
            </a:endParaRPr>
          </a:p>
          <a:p>
            <a:pPr marL="0" indent="0" fontAlgn="auto">
              <a:spcAft>
                <a:spcPts val="0"/>
              </a:spcAft>
              <a:buNone/>
              <a:defRPr/>
            </a:pPr>
            <a:endParaRPr lang="en-US" altLang="zh-CN" sz="2400" dirty="0" smtClean="0">
              <a:latin typeface="+mj-ea"/>
              <a:ea typeface="+mj-ea"/>
            </a:endParaRPr>
          </a:p>
          <a:p>
            <a:pPr marL="0" indent="0" fontAlgn="auto">
              <a:spcAft>
                <a:spcPts val="0"/>
              </a:spcAft>
              <a:buNone/>
              <a:defRPr/>
            </a:pPr>
            <a:r>
              <a:rPr lang="en-US" altLang="zh-CN" sz="2400" dirty="0" smtClean="0">
                <a:latin typeface="+mj-ea"/>
                <a:ea typeface="+mj-ea"/>
              </a:rPr>
              <a:t>1</a:t>
            </a:r>
            <a:r>
              <a:rPr lang="zh-CN" altLang="en-US" sz="2400" dirty="0" smtClean="0">
                <a:latin typeface="+mj-ea"/>
                <a:ea typeface="+mj-ea"/>
              </a:rPr>
              <a:t>、</a:t>
            </a:r>
            <a:r>
              <a:rPr lang="zh-CN" altLang="en-US" sz="2400" dirty="0"/>
              <a:t>页面</a:t>
            </a:r>
            <a:r>
              <a:rPr lang="zh-CN" altLang="en-US" sz="2400" dirty="0" smtClean="0"/>
              <a:t>布局</a:t>
            </a:r>
            <a:endParaRPr lang="en-US" altLang="zh-CN" sz="2400" dirty="0" smtClean="0">
              <a:latin typeface="+mj-ea"/>
              <a:ea typeface="+mj-ea"/>
            </a:endParaRPr>
          </a:p>
        </p:txBody>
      </p:sp>
      <p:pic>
        <p:nvPicPr>
          <p:cNvPr id="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11560" y="3446060"/>
            <a:ext cx="7560840" cy="2481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a:t>
            </a:r>
            <a:r>
              <a:rPr lang="zh-CN" altLang="en-US" dirty="0" smtClean="0"/>
              <a:t>、</a:t>
            </a:r>
            <a:r>
              <a:rPr lang="en-US" altLang="zh-CN" dirty="0" smtClean="0"/>
              <a:t>UI</a:t>
            </a:r>
            <a:r>
              <a:rPr lang="zh-CN" altLang="en-US" dirty="0" smtClean="0"/>
              <a:t>测试</a:t>
            </a:r>
            <a:endParaRPr lang="zh-CN" altLang="en-US" dirty="0"/>
          </a:p>
        </p:txBody>
      </p:sp>
      <p:sp>
        <p:nvSpPr>
          <p:cNvPr id="4" name="矩形 3"/>
          <p:cNvSpPr/>
          <p:nvPr/>
        </p:nvSpPr>
        <p:spPr>
          <a:xfrm>
            <a:off x="37070" y="980728"/>
            <a:ext cx="4572000" cy="369332"/>
          </a:xfrm>
          <a:prstGeom prst="rect">
            <a:avLst/>
          </a:prstGeom>
        </p:spPr>
        <p:txBody>
          <a:bodyPr>
            <a:spAutoFit/>
          </a:bodyPr>
          <a:lstStyle/>
          <a:p>
            <a:r>
              <a:rPr lang="en-US" altLang="zh-CN" dirty="0" smtClean="0"/>
              <a:t>2</a:t>
            </a:r>
            <a:r>
              <a:rPr lang="zh-CN" altLang="en-US" dirty="0" smtClean="0"/>
              <a:t>、页面元素</a:t>
            </a:r>
            <a:endParaRPr lang="zh-CN" altLang="en-US" dirty="0"/>
          </a:p>
        </p:txBody>
      </p:sp>
      <p:pic>
        <p:nvPicPr>
          <p:cNvPr id="205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95536" y="1628775"/>
            <a:ext cx="6067425"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p:cNvSpPr/>
          <p:nvPr/>
        </p:nvSpPr>
        <p:spPr>
          <a:xfrm>
            <a:off x="0" y="2924944"/>
            <a:ext cx="8028384" cy="1200329"/>
          </a:xfrm>
          <a:prstGeom prst="rect">
            <a:avLst/>
          </a:prstGeom>
        </p:spPr>
        <p:txBody>
          <a:bodyPr wrap="square">
            <a:spAutoFit/>
          </a:bodyPr>
          <a:lstStyle/>
          <a:p>
            <a:r>
              <a:rPr lang="en-US" altLang="zh-CN" dirty="0" smtClean="0"/>
              <a:t>3</a:t>
            </a:r>
            <a:r>
              <a:rPr lang="zh-CN" altLang="en-US" dirty="0" smtClean="0"/>
              <a:t>、页面控件</a:t>
            </a:r>
            <a:endParaRPr lang="en-US" altLang="zh-CN" dirty="0" smtClean="0"/>
          </a:p>
          <a:p>
            <a:pPr marL="742950" lvl="1" indent="-285750">
              <a:buFont typeface="Wingdings" panose="05000000000000000000" pitchFamily="2" charset="2"/>
              <a:buChar char="Ø"/>
            </a:pPr>
            <a:r>
              <a:rPr lang="zh-CN" altLang="en-US" dirty="0" smtClean="0"/>
              <a:t>翻页控件</a:t>
            </a:r>
            <a:endParaRPr lang="en-US" altLang="zh-CN" dirty="0" smtClean="0"/>
          </a:p>
          <a:p>
            <a:pPr marL="742950" lvl="1" indent="-285750">
              <a:buFont typeface="Wingdings" panose="05000000000000000000" pitchFamily="2" charset="2"/>
              <a:buChar char="Ø"/>
            </a:pPr>
            <a:r>
              <a:rPr lang="zh-CN" altLang="en-US" dirty="0" smtClean="0"/>
              <a:t>提示框控件</a:t>
            </a:r>
            <a:endParaRPr lang="en-US" altLang="zh-CN" dirty="0" smtClean="0"/>
          </a:p>
          <a:p>
            <a:pPr marL="742950" lvl="1" indent="-285750">
              <a:buFont typeface="Wingdings" panose="05000000000000000000" pitchFamily="2" charset="2"/>
              <a:buChar char="Ø"/>
            </a:pPr>
            <a:r>
              <a:rPr lang="zh-CN" altLang="en-US" dirty="0" smtClean="0"/>
              <a:t>文本框控件：系统统一控件风格</a:t>
            </a:r>
            <a:endParaRPr lang="zh-CN" alt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1438"/>
            <a:ext cx="6858000" cy="642937"/>
          </a:xfrm>
        </p:spPr>
        <p:txBody>
          <a:bodyPr rtlCol="0"/>
          <a:lstStyle/>
          <a:p>
            <a:pPr fontAlgn="auto">
              <a:spcAft>
                <a:spcPts val="0"/>
              </a:spcAft>
              <a:defRPr/>
            </a:pPr>
            <a:r>
              <a:rPr lang="en-US" altLang="zh-CN" dirty="0" smtClean="0"/>
              <a:t>3</a:t>
            </a:r>
            <a:r>
              <a:rPr lang="zh-CN" altLang="en-US" dirty="0" smtClean="0"/>
              <a:t>、性能测试</a:t>
            </a:r>
            <a:endParaRPr lang="zh-CN" altLang="en-US" dirty="0"/>
          </a:p>
        </p:txBody>
      </p:sp>
      <p:sp>
        <p:nvSpPr>
          <p:cNvPr id="16386" name="内容占位符 2"/>
          <p:cNvSpPr>
            <a:spLocks noGrp="1"/>
          </p:cNvSpPr>
          <p:nvPr>
            <p:ph idx="1"/>
          </p:nvPr>
        </p:nvSpPr>
        <p:spPr>
          <a:xfrm>
            <a:off x="285750" y="928688"/>
            <a:ext cx="8572500" cy="4804568"/>
          </a:xfrm>
        </p:spPr>
        <p:txBody>
          <a:bodyPr/>
          <a:lstStyle/>
          <a:p>
            <a:pPr>
              <a:buFont typeface="Wingdings" panose="05000000000000000000" pitchFamily="2" charset="2"/>
              <a:buNone/>
            </a:pPr>
            <a:r>
              <a:rPr lang="zh-CN" altLang="en-US" sz="2400" dirty="0" smtClean="0"/>
              <a:t>确认系统的性能级别和承受压力的能力。</a:t>
            </a:r>
            <a:endParaRPr lang="zh-CN" altLang="en-US" sz="2400" dirty="0" smtClean="0"/>
          </a:p>
          <a:p>
            <a:r>
              <a:rPr lang="zh-CN" altLang="en-US" sz="2400" dirty="0" smtClean="0"/>
              <a:t>负载测试</a:t>
            </a:r>
            <a:r>
              <a:rPr lang="en-US" altLang="zh-CN" sz="2400" dirty="0" smtClean="0"/>
              <a:t>(</a:t>
            </a:r>
            <a:r>
              <a:rPr lang="zh-CN" altLang="en-US" sz="2400" dirty="0" smtClean="0"/>
              <a:t>压力测试、容量测试</a:t>
            </a:r>
            <a:r>
              <a:rPr lang="en-US" altLang="zh-CN" sz="2400" dirty="0" smtClean="0"/>
              <a:t>)</a:t>
            </a:r>
            <a:endParaRPr lang="zh-CN" altLang="en-US" sz="2400" dirty="0" smtClean="0"/>
          </a:p>
          <a:p>
            <a:pPr lvl="1">
              <a:buFont typeface="Arial" panose="020B0604020202020204" pitchFamily="34" charset="0"/>
              <a:buNone/>
            </a:pPr>
            <a:r>
              <a:rPr lang="zh-CN" altLang="en-US" sz="2000" dirty="0" smtClean="0"/>
              <a:t>压力测试即就是大用户测试</a:t>
            </a:r>
            <a:r>
              <a:rPr lang="en-US" altLang="zh-CN" sz="2000" dirty="0" smtClean="0"/>
              <a:t>(</a:t>
            </a:r>
            <a:r>
              <a:rPr lang="zh-CN" altLang="en-US" sz="2000" dirty="0" smtClean="0"/>
              <a:t>针对</a:t>
            </a:r>
            <a:r>
              <a:rPr lang="en-US" altLang="zh-CN" sz="2000" dirty="0" smtClean="0"/>
              <a:t>B/S</a:t>
            </a:r>
            <a:r>
              <a:rPr lang="zh-CN" altLang="en-US" sz="2000" dirty="0" smtClean="0"/>
              <a:t>而言</a:t>
            </a:r>
            <a:r>
              <a:rPr lang="en-US" altLang="zh-CN" sz="2000" dirty="0" smtClean="0"/>
              <a:t>)</a:t>
            </a:r>
            <a:endParaRPr lang="zh-CN" altLang="en-US" sz="2000" dirty="0" smtClean="0"/>
          </a:p>
          <a:p>
            <a:pPr lvl="1">
              <a:buFont typeface="Arial" panose="020B0604020202020204" pitchFamily="34" charset="0"/>
              <a:buNone/>
            </a:pPr>
            <a:r>
              <a:rPr lang="zh-CN" altLang="en-US" sz="2000" dirty="0" smtClean="0"/>
              <a:t>容量测试即就是大数据量测试</a:t>
            </a:r>
            <a:endParaRPr lang="zh-CN" altLang="en-US" sz="2000" dirty="0" smtClean="0"/>
          </a:p>
          <a:p>
            <a:r>
              <a:rPr lang="zh-CN" altLang="en-US" sz="2400" dirty="0" smtClean="0"/>
              <a:t>并发测试：指多个用户在同一时间对同一条数据的删除或者修改等处理</a:t>
            </a:r>
            <a:endParaRPr lang="zh-CN" altLang="en-US" sz="2400" dirty="0" smtClean="0"/>
          </a:p>
          <a:p>
            <a:r>
              <a:rPr lang="zh-CN" altLang="en-US" sz="2400" dirty="0" smtClean="0"/>
              <a:t>稳定性测试：例如，</a:t>
            </a:r>
            <a:r>
              <a:rPr lang="en-US" altLang="zh-CN" sz="2400" dirty="0" smtClean="0"/>
              <a:t>1</a:t>
            </a:r>
            <a:r>
              <a:rPr lang="zh-CN" altLang="en-US" sz="2400" dirty="0" smtClean="0"/>
              <a:t>小时触发</a:t>
            </a:r>
            <a:r>
              <a:rPr lang="en-US" altLang="zh-CN" sz="2400" dirty="0" smtClean="0"/>
              <a:t>600</a:t>
            </a:r>
            <a:r>
              <a:rPr lang="zh-CN" altLang="en-US" sz="2400" dirty="0" smtClean="0"/>
              <a:t>条信息，那么</a:t>
            </a:r>
            <a:r>
              <a:rPr lang="en-US" altLang="zh-CN" sz="2400" dirty="0" smtClean="0"/>
              <a:t>8</a:t>
            </a:r>
            <a:r>
              <a:rPr lang="zh-CN" altLang="en-US" sz="2400" dirty="0" smtClean="0"/>
              <a:t>个、</a:t>
            </a:r>
            <a:r>
              <a:rPr lang="en-US" altLang="zh-CN" sz="2400" dirty="0" smtClean="0"/>
              <a:t>10</a:t>
            </a:r>
            <a:r>
              <a:rPr lang="zh-CN" altLang="en-US" sz="2400" dirty="0" smtClean="0"/>
              <a:t>个小时等发信息的条数测试</a:t>
            </a:r>
            <a:endParaRPr lang="zh-CN" altLang="en-US" sz="2400" dirty="0" smtClean="0"/>
          </a:p>
          <a:p>
            <a:r>
              <a:rPr lang="zh-CN" altLang="en-US" sz="2400" dirty="0" smtClean="0"/>
              <a:t>恢复测试：突然断电、断网</a:t>
            </a:r>
            <a:r>
              <a:rPr lang="en-US" altLang="zh-CN" sz="2400" dirty="0" smtClean="0"/>
              <a:t>(</a:t>
            </a:r>
            <a:r>
              <a:rPr lang="zh-CN" altLang="en-US" sz="2400" dirty="0" smtClean="0"/>
              <a:t>系统触发正常启动</a:t>
            </a:r>
            <a:r>
              <a:rPr lang="en-US" altLang="zh-CN" sz="2400" dirty="0" smtClean="0"/>
              <a:t>;</a:t>
            </a:r>
            <a:r>
              <a:rPr lang="zh-CN" altLang="en-US" sz="2400" dirty="0" smtClean="0"/>
              <a:t>数据包要在断电的地方继续进行处理</a:t>
            </a:r>
            <a:r>
              <a:rPr lang="en-US" altLang="zh-CN" sz="2400" dirty="0" smtClean="0"/>
              <a:t>)</a:t>
            </a:r>
            <a:endParaRPr lang="zh-CN" altLang="en-US" sz="2400" dirty="0" smtClean="0"/>
          </a:p>
          <a:p>
            <a:r>
              <a:rPr lang="zh-CN" altLang="en-US" sz="2400" dirty="0" smtClean="0"/>
              <a:t>配置测试：为了获得最佳配置、最低配置等的参数，而进行的测试</a:t>
            </a:r>
            <a:endParaRPr lang="zh-CN" altLang="en-US" sz="24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1438"/>
            <a:ext cx="6858000" cy="642937"/>
          </a:xfrm>
        </p:spPr>
        <p:txBody>
          <a:bodyPr rtlCol="0"/>
          <a:lstStyle/>
          <a:p>
            <a:pPr fontAlgn="auto">
              <a:spcAft>
                <a:spcPts val="0"/>
              </a:spcAft>
              <a:defRPr/>
            </a:pPr>
            <a:r>
              <a:rPr lang="en-US" altLang="zh-CN" dirty="0" smtClean="0"/>
              <a:t>4</a:t>
            </a:r>
            <a:r>
              <a:rPr lang="zh-CN" altLang="en-US" dirty="0" smtClean="0"/>
              <a:t>、</a:t>
            </a:r>
            <a:r>
              <a:rPr lang="zh-CN" altLang="en-US" dirty="0" smtClean="0">
                <a:solidFill>
                  <a:srgbClr val="FF0000"/>
                </a:solidFill>
              </a:rPr>
              <a:t>安全性测试</a:t>
            </a:r>
            <a:endParaRPr lang="zh-CN" altLang="en-US" dirty="0">
              <a:solidFill>
                <a:srgbClr val="FF0000"/>
              </a:solidFill>
            </a:endParaRPr>
          </a:p>
        </p:txBody>
      </p:sp>
      <p:sp>
        <p:nvSpPr>
          <p:cNvPr id="17410" name="内容占位符 2"/>
          <p:cNvSpPr>
            <a:spLocks noGrp="1"/>
          </p:cNvSpPr>
          <p:nvPr>
            <p:ph idx="1"/>
          </p:nvPr>
        </p:nvSpPr>
        <p:spPr>
          <a:xfrm>
            <a:off x="285750" y="928688"/>
            <a:ext cx="8572500" cy="4300512"/>
          </a:xfrm>
        </p:spPr>
        <p:txBody>
          <a:bodyPr/>
          <a:lstStyle/>
          <a:p>
            <a:pPr>
              <a:buFont typeface="Wingdings" panose="05000000000000000000" pitchFamily="2" charset="2"/>
              <a:buNone/>
            </a:pPr>
            <a:r>
              <a:rPr lang="zh-CN" altLang="en-US" sz="2400" dirty="0" smtClean="0"/>
              <a:t>安全性测试侧重于安全性的两个关键方面：</a:t>
            </a:r>
            <a:endParaRPr lang="zh-CN" altLang="en-US" sz="2400" dirty="0" smtClean="0"/>
          </a:p>
          <a:p>
            <a:r>
              <a:rPr lang="zh-CN" altLang="en-US" sz="2400" dirty="0" smtClean="0"/>
              <a:t>应用程序级别的安全性，包括对数据或业务功能的访问，应用程序级别的安全性可确保：在预期的安全性情况下，主角只能访问特定的功能或用例，或者只能访问有限的数据。例如，可能会允许所有人输入数据，创建新账户，但只有管理员才能删除这些数据或账户。如果具有数据级别的安全性，测试就可确保“用户一” 能够看到所有客户消息（包括财务数据），而“用户二”只能看见同一客户的统计数据。</a:t>
            </a:r>
            <a:endParaRPr lang="zh-CN" altLang="en-US" sz="2400" dirty="0" smtClean="0"/>
          </a:p>
          <a:p>
            <a:r>
              <a:rPr lang="zh-CN" altLang="en-US" sz="2400" dirty="0" smtClean="0"/>
              <a:t>系统级别的安全性，包括对系统的登录或远程访问。</a:t>
            </a:r>
            <a:br>
              <a:rPr lang="en-US" sz="2400" dirty="0" smtClean="0">
                <a:ea typeface="宋体" panose="02010600030101010101" pitchFamily="2" charset="-122"/>
              </a:rPr>
            </a:br>
            <a:r>
              <a:rPr lang="zh-CN" altLang="en-US" sz="2400" dirty="0" smtClean="0"/>
              <a:t>系统级别的安全性可确保只有具备系统访问权限的用户才能访问应用程序，而且只能通过相应的网关来访问。</a:t>
            </a:r>
            <a:endParaRPr lang="zh-CN" altLang="en-US" sz="24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1438"/>
            <a:ext cx="6858000" cy="642937"/>
          </a:xfrm>
        </p:spPr>
        <p:txBody>
          <a:bodyPr rtlCol="0"/>
          <a:lstStyle/>
          <a:p>
            <a:pPr fontAlgn="auto">
              <a:spcAft>
                <a:spcPts val="0"/>
              </a:spcAft>
              <a:defRPr/>
            </a:pPr>
            <a:r>
              <a:rPr lang="en-US" altLang="zh-CN" dirty="0" smtClean="0"/>
              <a:t>5</a:t>
            </a:r>
            <a:r>
              <a:rPr lang="zh-CN" altLang="en-US" dirty="0" smtClean="0"/>
              <a:t>、兼容性测试</a:t>
            </a:r>
            <a:endParaRPr lang="zh-CN" altLang="en-US" dirty="0"/>
          </a:p>
        </p:txBody>
      </p:sp>
      <p:sp>
        <p:nvSpPr>
          <p:cNvPr id="18434" name="内容占位符 2"/>
          <p:cNvSpPr>
            <a:spLocks noGrp="1"/>
          </p:cNvSpPr>
          <p:nvPr>
            <p:ph idx="1"/>
          </p:nvPr>
        </p:nvSpPr>
        <p:spPr>
          <a:xfrm>
            <a:off x="285750" y="928688"/>
            <a:ext cx="8572500" cy="5643562"/>
          </a:xfrm>
        </p:spPr>
        <p:txBody>
          <a:bodyPr/>
          <a:lstStyle/>
          <a:p>
            <a:pPr>
              <a:lnSpc>
                <a:spcPct val="140000"/>
              </a:lnSpc>
            </a:pPr>
            <a:r>
              <a:rPr lang="zh-CN" altLang="en-US" dirty="0" smtClean="0"/>
              <a:t>确认软件在不同的系统环境下可运行，或网页不同的浏览器、不同分辨率的环境下可运行。</a:t>
            </a:r>
            <a:endParaRPr lang="zh-CN" alt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1438"/>
            <a:ext cx="6858000" cy="642937"/>
          </a:xfrm>
        </p:spPr>
        <p:txBody>
          <a:bodyPr rtlCol="0"/>
          <a:lstStyle/>
          <a:p>
            <a:pPr fontAlgn="auto">
              <a:spcAft>
                <a:spcPts val="0"/>
              </a:spcAft>
              <a:defRPr/>
            </a:pPr>
            <a:r>
              <a:rPr lang="en-US" altLang="zh-CN" dirty="0" smtClean="0"/>
              <a:t>6</a:t>
            </a:r>
            <a:r>
              <a:rPr lang="zh-CN" altLang="en-US" dirty="0" smtClean="0"/>
              <a:t>、可靠性测试</a:t>
            </a:r>
            <a:endParaRPr lang="zh-CN" altLang="en-US" dirty="0"/>
          </a:p>
        </p:txBody>
      </p:sp>
      <p:sp>
        <p:nvSpPr>
          <p:cNvPr id="19458" name="内容占位符 2"/>
          <p:cNvSpPr>
            <a:spLocks noGrp="1"/>
          </p:cNvSpPr>
          <p:nvPr>
            <p:ph idx="1"/>
          </p:nvPr>
        </p:nvSpPr>
        <p:spPr>
          <a:xfrm>
            <a:off x="285750" y="928688"/>
            <a:ext cx="8572500" cy="5643562"/>
          </a:xfrm>
        </p:spPr>
        <p:txBody>
          <a:bodyPr/>
          <a:lstStyle/>
          <a:p>
            <a:r>
              <a:rPr lang="zh-CN" altLang="en-US" dirty="0" smtClean="0"/>
              <a:t>软件可靠性是软件系统在规定的时间内以及规定的环境条件下，完成规定功能的能力。一般情况下，只能通过对软件系统进行测试来度量其可靠性。</a:t>
            </a:r>
            <a:endParaRPr lang="zh-CN" alt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1438"/>
            <a:ext cx="6858000" cy="642937"/>
          </a:xfrm>
        </p:spPr>
        <p:txBody>
          <a:bodyPr rtlCol="0"/>
          <a:lstStyle/>
          <a:p>
            <a:pPr fontAlgn="auto">
              <a:spcAft>
                <a:spcPts val="0"/>
              </a:spcAft>
              <a:defRPr/>
            </a:pPr>
            <a:r>
              <a:rPr lang="en-US" altLang="zh-CN" dirty="0" smtClean="0"/>
              <a:t>7</a:t>
            </a:r>
            <a:r>
              <a:rPr lang="zh-CN" altLang="en-US" dirty="0" smtClean="0"/>
              <a:t>、易用性测试</a:t>
            </a:r>
            <a:endParaRPr lang="zh-CN" altLang="en-US" dirty="0"/>
          </a:p>
        </p:txBody>
      </p:sp>
      <p:sp>
        <p:nvSpPr>
          <p:cNvPr id="20482" name="内容占位符 2"/>
          <p:cNvSpPr>
            <a:spLocks noGrp="1"/>
          </p:cNvSpPr>
          <p:nvPr>
            <p:ph idx="1"/>
          </p:nvPr>
        </p:nvSpPr>
        <p:spPr>
          <a:xfrm>
            <a:off x="285750" y="928688"/>
            <a:ext cx="8572500" cy="5643562"/>
          </a:xfrm>
        </p:spPr>
        <p:txBody>
          <a:bodyPr/>
          <a:lstStyle/>
          <a:p>
            <a:r>
              <a:rPr lang="zh-CN" altLang="en-US" sz="2400" dirty="0" smtClean="0"/>
              <a:t>易用性测试是指用户使用软件时是否感觉方便，比如是否最多点击鼠标三次就可以达到用户的目的。</a:t>
            </a:r>
            <a:endParaRPr lang="en-US" altLang="zh-CN" sz="2400" dirty="0" smtClean="0"/>
          </a:p>
          <a:p>
            <a:r>
              <a:rPr lang="zh-CN" altLang="en-US" sz="2400" dirty="0" smtClean="0">
                <a:hlinkClick r:id="rId1" action="ppaction://hlinkfile"/>
              </a:rPr>
              <a:t>易</a:t>
            </a:r>
            <a:r>
              <a:rPr lang="zh-CN" altLang="en-US" sz="2400" dirty="0">
                <a:hlinkClick r:id="rId1" action="ppaction://hlinkfile"/>
              </a:rPr>
              <a:t>用性</a:t>
            </a:r>
            <a:r>
              <a:rPr lang="zh-CN" altLang="en-US" sz="2400" dirty="0"/>
              <a:t>和可用性存在一定的区别，可用性是指是否可以使用，而易用性是指是否方便使用。</a:t>
            </a:r>
            <a:endParaRPr lang="zh-CN" altLang="en-US" sz="2400" dirty="0" smtClean="0"/>
          </a:p>
          <a:p>
            <a:r>
              <a:rPr lang="zh-CN" altLang="en-US" sz="2400" dirty="0" smtClean="0"/>
              <a:t>易用性（</a:t>
            </a:r>
            <a:r>
              <a:rPr lang="en-US" altLang="zh-CN" sz="2400" dirty="0" smtClean="0"/>
              <a:t>Usability</a:t>
            </a:r>
            <a:r>
              <a:rPr lang="zh-CN" altLang="en-US" sz="2400" dirty="0" smtClean="0"/>
              <a:t>）是交互的适应性、功能性和有效性的集中体现。</a:t>
            </a:r>
            <a:endParaRPr lang="en-US" altLang="zh-CN" sz="2400" dirty="0" smtClean="0"/>
          </a:p>
          <a:p>
            <a:pPr marL="0" indent="0">
              <a:buNone/>
            </a:pPr>
            <a:r>
              <a:rPr lang="zh-CN" altLang="en-US" sz="2400" dirty="0"/>
              <a:t>在 </a:t>
            </a:r>
            <a:r>
              <a:rPr lang="en-US" altLang="zh-CN" sz="2400" dirty="0"/>
              <a:t>2003 </a:t>
            </a:r>
            <a:r>
              <a:rPr lang="zh-CN" altLang="en-US" sz="2400" dirty="0"/>
              <a:t>年颁布的 </a:t>
            </a:r>
            <a:r>
              <a:rPr lang="en-US" altLang="zh-CN" sz="2400" dirty="0"/>
              <a:t>GB/T16260-2003(ISO 9126-2001) 《</a:t>
            </a:r>
            <a:r>
              <a:rPr lang="zh-CN" altLang="en-US" sz="2400" dirty="0"/>
              <a:t>软件工程 产品质量</a:t>
            </a:r>
            <a:r>
              <a:rPr lang="en-US" altLang="zh-CN" sz="2400" dirty="0"/>
              <a:t>》</a:t>
            </a:r>
            <a:r>
              <a:rPr lang="zh-CN" altLang="en-US" sz="2400" dirty="0"/>
              <a:t>质量模型中，提出易用性</a:t>
            </a:r>
            <a:r>
              <a:rPr lang="zh-CN" altLang="en-US" sz="2400" dirty="0" smtClean="0"/>
              <a:t>包含</a:t>
            </a:r>
            <a:r>
              <a:rPr lang="en-US" altLang="zh-CN" sz="2400" dirty="0" smtClean="0"/>
              <a:t>:   </a:t>
            </a:r>
            <a:r>
              <a:rPr lang="zh-CN" altLang="en-US" sz="2400" dirty="0" smtClean="0"/>
              <a:t>易</a:t>
            </a:r>
            <a:r>
              <a:rPr lang="zh-CN" altLang="en-US" sz="2400" dirty="0"/>
              <a:t>理解性、易学习性和易操作性</a:t>
            </a:r>
            <a:r>
              <a:rPr lang="zh-CN" altLang="en-US" sz="2400" dirty="0" smtClean="0"/>
              <a:t>；</a:t>
            </a:r>
            <a:r>
              <a:rPr lang="en-US" altLang="zh-CN" sz="2400" dirty="0" smtClean="0"/>
              <a:t>(</a:t>
            </a:r>
            <a:r>
              <a:rPr lang="zh-CN" altLang="en-US" sz="2400" dirty="0" smtClean="0"/>
              <a:t>即</a:t>
            </a:r>
            <a:r>
              <a:rPr lang="zh-CN" altLang="en-US" sz="2400" dirty="0"/>
              <a:t>易用性是指在指定条件下使用时，软件产品被理解、学习、使用和吸引用户的</a:t>
            </a:r>
            <a:r>
              <a:rPr lang="zh-CN" altLang="en-US" sz="2400" dirty="0" smtClean="0"/>
              <a:t>能力</a:t>
            </a:r>
            <a:r>
              <a:rPr lang="en-US" altLang="zh-CN" sz="2400" dirty="0" smtClean="0"/>
              <a:t>)</a:t>
            </a:r>
            <a:r>
              <a:rPr lang="zh-CN" altLang="en-US" sz="2400" dirty="0"/>
              <a:t> 。</a:t>
            </a:r>
            <a:endParaRPr lang="zh-CN" altLang="en-US" sz="2400" dirty="0"/>
          </a:p>
          <a:p>
            <a:pPr marL="0" indent="0">
              <a:buNone/>
            </a:pPr>
            <a:r>
              <a:rPr lang="zh-CN" altLang="en-US" sz="2400" dirty="0"/>
              <a:t>（</a:t>
            </a:r>
            <a:r>
              <a:rPr lang="en-US" altLang="zh-CN" sz="2400" dirty="0"/>
              <a:t>1</a:t>
            </a:r>
            <a:r>
              <a:rPr lang="zh-CN" altLang="en-US" sz="2400" dirty="0"/>
              <a:t>）易理解性；（</a:t>
            </a:r>
            <a:r>
              <a:rPr lang="en-US" altLang="zh-CN" sz="2400" dirty="0"/>
              <a:t>2</a:t>
            </a:r>
            <a:r>
              <a:rPr lang="zh-CN" altLang="en-US" sz="2400" dirty="0"/>
              <a:t>）易学习性；（</a:t>
            </a:r>
            <a:r>
              <a:rPr lang="en-US" altLang="zh-CN" sz="2400" dirty="0"/>
              <a:t>3</a:t>
            </a:r>
            <a:r>
              <a:rPr lang="zh-CN" altLang="en-US" sz="2400" dirty="0"/>
              <a:t>）易操作性；（</a:t>
            </a:r>
            <a:r>
              <a:rPr lang="en-US" altLang="zh-CN" sz="2400" dirty="0"/>
              <a:t>4</a:t>
            </a:r>
            <a:r>
              <a:rPr lang="zh-CN" altLang="en-US" sz="2400" dirty="0"/>
              <a:t>）吸引性；（</a:t>
            </a:r>
            <a:r>
              <a:rPr lang="en-US" altLang="zh-CN" sz="2400" dirty="0"/>
              <a:t>5</a:t>
            </a:r>
            <a:r>
              <a:rPr lang="zh-CN" altLang="en-US" sz="2400" dirty="0"/>
              <a:t>）依从性</a:t>
            </a:r>
            <a:r>
              <a:rPr lang="zh-CN" altLang="en-US" sz="2400" dirty="0" smtClean="0"/>
              <a:t>。</a:t>
            </a:r>
            <a:endParaRPr lang="en-US" altLang="zh-CN" sz="2400" dirty="0" smtClean="0"/>
          </a:p>
          <a:p>
            <a:pPr marL="0" indent="0">
              <a:buNone/>
            </a:pPr>
            <a:r>
              <a:rPr lang="zh-CN" altLang="en-US" sz="1400" dirty="0"/>
              <a:t>依从性</a:t>
            </a:r>
            <a:r>
              <a:rPr lang="en-US" altLang="zh-CN" sz="1400" dirty="0"/>
              <a:t>,</a:t>
            </a:r>
            <a:r>
              <a:rPr lang="zh-CN" altLang="en-US" sz="1400" dirty="0"/>
              <a:t>就是指软件产品遵循与功能性相关的标准、约定或法规以及类似规定的能力</a:t>
            </a:r>
            <a:r>
              <a:rPr lang="en-US" altLang="zh-CN" sz="1400" dirty="0"/>
              <a:t>,</a:t>
            </a:r>
            <a:r>
              <a:rPr lang="zh-CN" altLang="en-US" sz="1400" dirty="0"/>
              <a:t>这些标准要考虑国际标准、国家标准、行业标准、企业内部规范等</a:t>
            </a:r>
            <a:endParaRPr lang="zh-CN" altLang="en-US" sz="1400" dirty="0"/>
          </a:p>
          <a:p>
            <a:pPr marL="0" indent="0">
              <a:buNone/>
            </a:pPr>
            <a:endParaRPr lang="zh-CN" altLang="en-US" sz="24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1438"/>
            <a:ext cx="6858000" cy="642937"/>
          </a:xfrm>
        </p:spPr>
        <p:txBody>
          <a:bodyPr rtlCol="0"/>
          <a:lstStyle/>
          <a:p>
            <a:pPr fontAlgn="auto">
              <a:spcAft>
                <a:spcPts val="0"/>
              </a:spcAft>
              <a:defRPr/>
            </a:pPr>
            <a:r>
              <a:rPr lang="en-US" altLang="zh-CN" dirty="0" smtClean="0"/>
              <a:t>8</a:t>
            </a:r>
            <a:r>
              <a:rPr lang="zh-CN" altLang="en-US" dirty="0" smtClean="0"/>
              <a:t>、安装卸载</a:t>
            </a:r>
            <a:endParaRPr lang="zh-CN" altLang="en-US" dirty="0"/>
          </a:p>
        </p:txBody>
      </p:sp>
      <p:sp>
        <p:nvSpPr>
          <p:cNvPr id="21506" name="内容占位符 2"/>
          <p:cNvSpPr>
            <a:spLocks noGrp="1"/>
          </p:cNvSpPr>
          <p:nvPr>
            <p:ph idx="1"/>
          </p:nvPr>
        </p:nvSpPr>
        <p:spPr>
          <a:xfrm>
            <a:off x="285750" y="928688"/>
            <a:ext cx="8572500" cy="5643562"/>
          </a:xfrm>
        </p:spPr>
        <p:txBody>
          <a:bodyPr/>
          <a:lstStyle/>
          <a:p>
            <a:r>
              <a:rPr lang="zh-CN" altLang="en-US" dirty="0" smtClean="0"/>
              <a:t>安装测试和反安装测试</a:t>
            </a:r>
            <a:r>
              <a:rPr lang="en-US" altLang="zh-CN" dirty="0" smtClean="0"/>
              <a:t>:</a:t>
            </a:r>
            <a:r>
              <a:rPr lang="zh-CN" altLang="en-US" dirty="0" smtClean="0"/>
              <a:t>确认软件的安装和卸载</a:t>
            </a:r>
            <a:r>
              <a:rPr lang="zh-CN" altLang="en-US" dirty="0"/>
              <a:t>过程</a:t>
            </a:r>
            <a:r>
              <a:rPr lang="zh-CN" altLang="en-US" dirty="0" smtClean="0"/>
              <a:t>。</a:t>
            </a:r>
            <a:endParaRPr lang="en-US" altLang="zh-CN" dirty="0" smtClean="0"/>
          </a:p>
          <a:p>
            <a:pPr>
              <a:buFont typeface="Wingdings" panose="05000000000000000000" pitchFamily="2" charset="2"/>
              <a:buChar char="l"/>
            </a:pPr>
            <a:r>
              <a:rPr lang="zh-CN" altLang="en-US" sz="2000" dirty="0"/>
              <a:t>安装</a:t>
            </a:r>
            <a:endParaRPr lang="en-US" altLang="zh-CN" sz="2000" dirty="0"/>
          </a:p>
          <a:p>
            <a:pPr marL="0" indent="0">
              <a:buNone/>
            </a:pPr>
            <a:r>
              <a:rPr lang="en-US" altLang="zh-CN" sz="2000" dirty="0"/>
              <a:t>1</a:t>
            </a:r>
            <a:r>
              <a:rPr lang="zh-CN" altLang="en-US" sz="2000" dirty="0"/>
              <a:t>、正常安装。</a:t>
            </a:r>
            <a:endParaRPr lang="en-US" altLang="zh-CN" sz="2000" dirty="0"/>
          </a:p>
          <a:p>
            <a:pPr marL="0" indent="0">
              <a:buNone/>
            </a:pPr>
            <a:r>
              <a:rPr lang="en-US" altLang="zh-CN" sz="2000" dirty="0"/>
              <a:t>2</a:t>
            </a:r>
            <a:r>
              <a:rPr lang="zh-CN" altLang="en-US" sz="2000" dirty="0"/>
              <a:t>、安装过程中中断：断电、断网、闹钟、来电等。</a:t>
            </a:r>
            <a:endParaRPr lang="en-US" altLang="zh-CN" sz="2000" dirty="0"/>
          </a:p>
          <a:p>
            <a:pPr marL="0" indent="0">
              <a:buNone/>
            </a:pPr>
            <a:r>
              <a:rPr lang="en-US" altLang="zh-CN" sz="2000" dirty="0"/>
              <a:t>3</a:t>
            </a:r>
            <a:r>
              <a:rPr lang="zh-CN" altLang="en-US" sz="2000" dirty="0"/>
              <a:t>、安装过程中异常终止：没有电自动关机。</a:t>
            </a:r>
            <a:endParaRPr lang="en-US" altLang="zh-CN" sz="2000" dirty="0"/>
          </a:p>
          <a:p>
            <a:pPr marL="0" indent="0">
              <a:buNone/>
            </a:pPr>
            <a:r>
              <a:rPr lang="zh-CN" altLang="en-US" sz="2000" dirty="0"/>
              <a:t>测试目的：检查能否正常安装，出现中断时有对应的处理机制，异常终止时不影响系统和下次再次安装。</a:t>
            </a:r>
            <a:endParaRPr lang="en-US" altLang="zh-CN" sz="2000" dirty="0"/>
          </a:p>
          <a:p>
            <a:pPr>
              <a:buFont typeface="Wingdings" panose="05000000000000000000" pitchFamily="2" charset="2"/>
              <a:buChar char="l"/>
            </a:pPr>
            <a:r>
              <a:rPr lang="zh-CN" altLang="en-US" sz="2000" dirty="0"/>
              <a:t>卸载</a:t>
            </a:r>
            <a:endParaRPr lang="en-US" altLang="zh-CN" sz="2000" dirty="0"/>
          </a:p>
          <a:p>
            <a:pPr marL="0" indent="0">
              <a:buNone/>
            </a:pPr>
            <a:r>
              <a:rPr lang="en-US" altLang="zh-CN" sz="2000" dirty="0"/>
              <a:t>1</a:t>
            </a:r>
            <a:r>
              <a:rPr lang="zh-CN" altLang="en-US" sz="2000" dirty="0"/>
              <a:t>、正常卸载</a:t>
            </a:r>
            <a:endParaRPr lang="en-US" altLang="zh-CN" sz="2000" dirty="0"/>
          </a:p>
          <a:p>
            <a:pPr marL="0" indent="0">
              <a:buNone/>
            </a:pPr>
            <a:r>
              <a:rPr lang="en-US" altLang="zh-CN" sz="2000" dirty="0"/>
              <a:t>2</a:t>
            </a:r>
            <a:r>
              <a:rPr lang="zh-CN" altLang="en-US" sz="2000" dirty="0"/>
              <a:t>、卸载中断</a:t>
            </a:r>
            <a:endParaRPr lang="en-US" altLang="zh-CN" sz="2000" dirty="0"/>
          </a:p>
          <a:p>
            <a:pPr marL="0" indent="0">
              <a:buNone/>
            </a:pPr>
            <a:r>
              <a:rPr lang="en-US" altLang="zh-CN" sz="2000" dirty="0"/>
              <a:t>3</a:t>
            </a:r>
            <a:r>
              <a:rPr lang="zh-CN" altLang="en-US" sz="2000" dirty="0"/>
              <a:t>、卸载异常终止</a:t>
            </a:r>
            <a:endParaRPr lang="en-US" altLang="zh-CN" sz="2000" dirty="0"/>
          </a:p>
          <a:p>
            <a:pPr marL="0" indent="0">
              <a:buNone/>
            </a:pPr>
            <a:r>
              <a:rPr lang="zh-CN" altLang="en-US" sz="2000" dirty="0"/>
              <a:t>测试目的：检查正常卸载，出现中断时的处理机制，异常终止时不影响下次卸载。</a:t>
            </a:r>
            <a:endParaRPr lang="zh-CN" altLang="en-US" sz="2000" dirty="0"/>
          </a:p>
          <a:p>
            <a:pPr marL="0" indent="0">
              <a:buNone/>
            </a:pPr>
            <a:endParaRPr lang="zh-CN" altLang="en-US" dirty="0" smtClean="0"/>
          </a:p>
          <a:p>
            <a:endParaRPr lang="zh-CN" altLang="en-US"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5"/>
          <p:cNvSpPr>
            <a:spLocks noGrp="1"/>
          </p:cNvSpPr>
          <p:nvPr>
            <p:ph type="sldNum" sz="quarter" idx="4294967295"/>
          </p:nvPr>
        </p:nvSpPr>
        <p:spPr>
          <a:xfrm>
            <a:off x="6553200" y="6245225"/>
            <a:ext cx="2133600" cy="476250"/>
          </a:xfrm>
        </p:spPr>
        <p:txBody>
          <a:bodyPr/>
          <a:lstStyle/>
          <a:p>
            <a:pPr>
              <a:defRPr/>
            </a:pPr>
            <a:fld id="{23782F08-649A-4D07-9A2F-519D6EB0CFB0}" type="slidenum">
              <a:rPr lang="en-US" altLang="zh-CN"/>
            </a:fld>
            <a:endParaRPr lang="en-US" altLang="zh-CN" dirty="0"/>
          </a:p>
        </p:txBody>
      </p:sp>
      <p:sp>
        <p:nvSpPr>
          <p:cNvPr id="23554" name="Rectangle 2"/>
          <p:cNvSpPr>
            <a:spLocks noChangeArrowheads="1"/>
          </p:cNvSpPr>
          <p:nvPr/>
        </p:nvSpPr>
        <p:spPr bwMode="auto">
          <a:xfrm>
            <a:off x="0" y="4078288"/>
            <a:ext cx="9144000" cy="2781300"/>
          </a:xfrm>
          <a:prstGeom prst="rect">
            <a:avLst/>
          </a:prstGeom>
          <a:solidFill>
            <a:srgbClr val="C00000"/>
          </a:solidFill>
          <a:ln w="9525">
            <a:noFill/>
            <a:miter lim="800000"/>
          </a:ln>
        </p:spPr>
        <p:txBody>
          <a:bodyPr wrap="none" anchor="ctr"/>
          <a:lstStyle/>
          <a:p>
            <a:pPr algn="ctr"/>
            <a:r>
              <a:rPr lang="zh-CN" altLang="en-US" sz="6000">
                <a:solidFill>
                  <a:schemeClr val="bg1"/>
                </a:solidFill>
                <a:latin typeface="华文彩云"/>
                <a:ea typeface="华文彩云"/>
                <a:cs typeface="华文彩云"/>
              </a:rPr>
              <a:t>多动脑  勤动手  定成功</a:t>
            </a:r>
            <a:endParaRPr lang="zh-CN" altLang="zh-CN" sz="6000">
              <a:solidFill>
                <a:schemeClr val="bg1"/>
              </a:solidFill>
              <a:latin typeface="华文彩云"/>
              <a:ea typeface="华文彩云"/>
              <a:cs typeface="华文彩云"/>
            </a:endParaRPr>
          </a:p>
        </p:txBody>
      </p:sp>
      <p:sp>
        <p:nvSpPr>
          <p:cNvPr id="23555" name="TextBox 6"/>
          <p:cNvSpPr>
            <a:spLocks noChangeArrowheads="1"/>
          </p:cNvSpPr>
          <p:nvPr/>
        </p:nvSpPr>
        <p:spPr bwMode="auto">
          <a:xfrm>
            <a:off x="1500188" y="3108325"/>
            <a:ext cx="6143625" cy="1016000"/>
          </a:xfrm>
          <a:prstGeom prst="rect">
            <a:avLst/>
          </a:prstGeom>
          <a:noFill/>
          <a:ln w="9525">
            <a:noFill/>
            <a:miter lim="800000"/>
          </a:ln>
        </p:spPr>
        <p:txBody>
          <a:bodyPr>
            <a:spAutoFit/>
          </a:bodyPr>
          <a:lstStyle/>
          <a:p>
            <a:r>
              <a:rPr lang="zh-CN" altLang="en-US" sz="6000">
                <a:solidFill>
                  <a:schemeClr val="folHlink"/>
                </a:solidFill>
                <a:latin typeface="Angsana New" pitchFamily="18" charset="-34"/>
                <a:cs typeface="Angsana New" pitchFamily="18" charset="-34"/>
                <a:sym typeface="Mistral" panose="03090702030407020403"/>
              </a:rPr>
              <a:t>Thanks</a:t>
            </a:r>
            <a:r>
              <a:rPr lang="en-US" altLang="zh-CN" sz="6000">
                <a:solidFill>
                  <a:schemeClr val="folHlink"/>
                </a:solidFill>
                <a:latin typeface="Angsana New" pitchFamily="18" charset="-34"/>
                <a:cs typeface="Angsana New" pitchFamily="18" charset="-34"/>
                <a:sym typeface="Mistral" panose="03090702030407020403"/>
              </a:rPr>
              <a:t>&amp;</a:t>
            </a:r>
            <a:r>
              <a:rPr lang="zh-CN" altLang="en-US" sz="6000">
                <a:solidFill>
                  <a:schemeClr val="folHlink"/>
                </a:solidFill>
                <a:latin typeface="Angsana New" pitchFamily="18" charset="-34"/>
                <a:cs typeface="Angsana New" pitchFamily="18" charset="-34"/>
                <a:sym typeface="Mistral" panose="03090702030407020403"/>
              </a:rPr>
              <a:t>Best wishes for you!</a:t>
            </a:r>
            <a:endParaRPr lang="zh-CN" altLang="en-US" sz="6000">
              <a:solidFill>
                <a:schemeClr val="folHlink"/>
              </a:solidFill>
              <a:latin typeface="Angsana New" pitchFamily="18" charset="-34"/>
              <a:cs typeface="Angsana New" pitchFamily="18" charset="-34"/>
              <a:sym typeface="Mistral" panose="03090702030407020403"/>
            </a:endParaRPr>
          </a:p>
        </p:txBody>
      </p:sp>
      <p:pic>
        <p:nvPicPr>
          <p:cNvPr id="23556" name="Picture 7" descr="con02"/>
          <p:cNvPicPr>
            <a:picLocks noChangeAspect="1" noChangeArrowheads="1"/>
          </p:cNvPicPr>
          <p:nvPr/>
        </p:nvPicPr>
        <p:blipFill>
          <a:blip r:embed="rId1"/>
          <a:srcRect/>
          <a:stretch>
            <a:fillRect/>
          </a:stretch>
        </p:blipFill>
        <p:spPr bwMode="auto">
          <a:xfrm>
            <a:off x="2000250" y="1322388"/>
            <a:ext cx="5426075" cy="1820862"/>
          </a:xfrm>
          <a:prstGeom prst="rect">
            <a:avLst/>
          </a:prstGeom>
          <a:noFill/>
          <a:ln w="9525">
            <a:noFill/>
            <a:miter lim="800000"/>
            <a:headEnd/>
            <a:tailEnd/>
          </a:ln>
        </p:spPr>
      </p:pic>
      <p:sp>
        <p:nvSpPr>
          <p:cNvPr id="15" name="标题 1"/>
          <p:cNvSpPr>
            <a:spLocks noGrp="1"/>
          </p:cNvSpPr>
          <p:nvPr>
            <p:ph type="title"/>
          </p:nvPr>
        </p:nvSpPr>
        <p:spPr>
          <a:xfrm>
            <a:off x="0" y="71438"/>
            <a:ext cx="6858000" cy="642937"/>
          </a:xfrm>
        </p:spPr>
        <p:txBody>
          <a:bodyPr rtlCol="0"/>
          <a:lstStyle/>
          <a:p>
            <a:pPr fontAlgn="auto">
              <a:spcAft>
                <a:spcPts val="0"/>
              </a:spcAft>
              <a:defRPr/>
            </a:pPr>
            <a:r>
              <a:rPr lang="zh-CN" altLang="en-US" dirty="0" smtClean="0"/>
              <a:t>？</a:t>
            </a:r>
            <a:r>
              <a:rPr lang="en-US" altLang="zh-CN" dirty="0" smtClean="0"/>
              <a:t>FAQ</a:t>
            </a:r>
            <a:r>
              <a:rPr lang="zh-CN" altLang="en-US" dirty="0" smtClean="0"/>
              <a:t>？</a:t>
            </a:r>
            <a:endParaRPr lang="zh-CN" altLang="en-US" dirty="0"/>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PP_MARK_KEY" val="005dfaed-20a4-4acc-8bcb-32172ba0fd2a"/>
  <p:tag name="COMMONDATA" val="eyJoZGlkIjoiMjRlYWEyMzQ3YTY3MDdhM2JmNzBkZGE0MTUzNDE5MjI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1771</Words>
  <Application>WPS 演示</Application>
  <PresentationFormat>全屏显示(4:3)</PresentationFormat>
  <Paragraphs>107</Paragraphs>
  <Slides>12</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12</vt:i4>
      </vt:variant>
    </vt:vector>
  </HeadingPairs>
  <TitlesOfParts>
    <vt:vector size="24" baseType="lpstr">
      <vt:lpstr>Arial</vt:lpstr>
      <vt:lpstr>宋体</vt:lpstr>
      <vt:lpstr>Wingdings</vt:lpstr>
      <vt:lpstr>Calibri</vt:lpstr>
      <vt:lpstr>黑体</vt:lpstr>
      <vt:lpstr>华文彩云</vt:lpstr>
      <vt:lpstr>微软雅黑</vt:lpstr>
      <vt:lpstr>Angsana New</vt:lpstr>
      <vt:lpstr>Mistral</vt:lpstr>
      <vt:lpstr>Arial Unicode MS</vt:lpstr>
      <vt:lpstr>Microsoft Sans Serif</vt:lpstr>
      <vt:lpstr>Office 主题</vt:lpstr>
      <vt:lpstr>PowerPoint 演示文稿</vt:lpstr>
      <vt:lpstr>目录</vt:lpstr>
      <vt:lpstr>1、功能测试</vt:lpstr>
      <vt:lpstr>2、UI测试</vt:lpstr>
      <vt:lpstr>2、UI测试</vt:lpstr>
      <vt:lpstr>3、性能测试</vt:lpstr>
      <vt:lpstr>4、安全性测试</vt:lpstr>
      <vt:lpstr>5、兼容性测试</vt:lpstr>
      <vt:lpstr>6、可靠性测试</vt:lpstr>
      <vt:lpstr>7、易用性测试</vt:lpstr>
      <vt:lpstr>8、安装卸载</vt:lpstr>
      <vt:lpstr>？FAQ？</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vince</dc:creator>
  <cp:lastModifiedBy>user</cp:lastModifiedBy>
  <cp:revision>85</cp:revision>
  <dcterms:created xsi:type="dcterms:W3CDTF">2013-07-09T06:34:00Z</dcterms:created>
  <dcterms:modified xsi:type="dcterms:W3CDTF">2023-08-21T02:59:58Z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C1F522C272A74F609CAAB83DD01E7E07</vt:lpwstr>
  </property>
  <property fmtid="{D5CDD505-2E9C-101B-9397-08002B2CF9AE}" pid="3" name="KSOProductBuildVer">
    <vt:lpwstr>2052-11.1.0.14309</vt:lpwstr>
  </property>
</Properties>
</file>