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emf" ContentType="image/x-emf"/>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3"/>
    <p:sldId id="264" r:id="rId4"/>
    <p:sldId id="266" r:id="rId5"/>
    <p:sldId id="267" r:id="rId6"/>
    <p:sldId id="268" r:id="rId7"/>
    <p:sldId id="269" r:id="rId8"/>
    <p:sldId id="270" r:id="rId9"/>
    <p:sldId id="288" r:id="rId10"/>
    <p:sldId id="289" r:id="rId11"/>
    <p:sldId id="290" r:id="rId13"/>
    <p:sldId id="291" r:id="rId14"/>
    <p:sldId id="302" r:id="rId15"/>
    <p:sldId id="304" r:id="rId16"/>
    <p:sldId id="293" r:id="rId17"/>
    <p:sldId id="307" r:id="rId18"/>
    <p:sldId id="294" r:id="rId19"/>
    <p:sldId id="295" r:id="rId20"/>
    <p:sldId id="296" r:id="rId21"/>
    <p:sldId id="297" r:id="rId22"/>
    <p:sldId id="298" r:id="rId23"/>
    <p:sldId id="299" r:id="rId24"/>
    <p:sldId id="272" r:id="rId25"/>
    <p:sldId id="273" r:id="rId26"/>
    <p:sldId id="274" r:id="rId27"/>
    <p:sldId id="257" r:id="rId28"/>
  </p:sldIdLst>
  <p:sldSz cx="9144000" cy="6858000" type="screen4x3"/>
  <p:notesSz cx="6858000" cy="9144000"/>
  <p:custDataLst>
    <p:tags r:id="rId32"/>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9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varScale="1">
        <p:scale>
          <a:sx n="82" d="100"/>
          <a:sy n="82" d="100"/>
        </p:scale>
        <p:origin x="-106" y="-86"/>
      </p:cViewPr>
      <p:guideLst>
        <p:guide orient="horz" pos="2160"/>
        <p:guide pos="2902"/>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gs" Target="tags/tag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notesMaster" Target="notesMasters/notesMaster1.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E3412A7F-6630-4562-B700-45A7A8527CD4}" type="datetimeFigureOut">
              <a:rPr lang="zh-CN" altLang="en-US"/>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EFD7389B-C8EF-4A62-8124-8B3E32A354EF}"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p:cNvSpPr>
          <p:nvPr>
            <p:ph type="sldImg"/>
          </p:nvPr>
        </p:nvSpPr>
        <p:spPr bwMode="auto">
          <a:noFill/>
          <a:ln>
            <a:solidFill>
              <a:srgbClr val="000000"/>
            </a:solidFill>
            <a:miter lim="800000"/>
          </a:ln>
        </p:spPr>
      </p:sp>
      <p:sp>
        <p:nvSpPr>
          <p:cNvPr id="3" name="备注占位符 2"/>
          <p:cNvSpPr>
            <a:spLocks noGrp="1"/>
          </p:cNvSpPr>
          <p:nvPr>
            <p:ph type="body" idx="1"/>
          </p:nvPr>
        </p:nvSpPr>
        <p:spPr/>
        <p:txBody>
          <a:bodyPr>
            <a:normAutofit/>
          </a:bodyPr>
          <a:lstStyle/>
          <a:p>
            <a:pPr fontAlgn="auto">
              <a:spcBef>
                <a:spcPts val="0"/>
              </a:spcBef>
              <a:spcAft>
                <a:spcPts val="0"/>
              </a:spcAft>
              <a:defRPr/>
            </a:pPr>
            <a:endParaRPr lang="zh-CN" altLang="en-US" dirty="0"/>
          </a:p>
        </p:txBody>
      </p:sp>
      <p:sp>
        <p:nvSpPr>
          <p:cNvPr id="24579"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7F08A8F1-DE09-4242-957F-3CA2E69DAFF0}" type="slidenum">
              <a:rPr lang="zh-CN" altLang="en-US"/>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B0FDAF96-149A-4C73-B47D-FD6BA398FF78}"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E55E800-215B-4AD5-A6BB-C5710AFA7878}"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矩形 6"/>
          <p:cNvSpPr/>
          <p:nvPr userDrawn="1"/>
        </p:nvSpPr>
        <p:spPr>
          <a:xfrm>
            <a:off x="0" y="714375"/>
            <a:ext cx="9144000" cy="714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标题 1"/>
          <p:cNvSpPr>
            <a:spLocks noGrp="1"/>
          </p:cNvSpPr>
          <p:nvPr>
            <p:ph type="title"/>
          </p:nvPr>
        </p:nvSpPr>
        <p:spPr>
          <a:xfrm>
            <a:off x="-32" y="71438"/>
            <a:ext cx="6858016" cy="642918"/>
          </a:xfrm>
        </p:spPr>
        <p:txBody>
          <a:bodyPr>
            <a:noAutofit/>
          </a:bodyPr>
          <a:lstStyle>
            <a:lvl1pPr algn="l">
              <a:defRPr sz="4000">
                <a:latin typeface="+mj-ea"/>
                <a:ea typeface="+mj-ea"/>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285720" y="928670"/>
            <a:ext cx="8572560" cy="5643602"/>
          </a:xfrm>
        </p:spPr>
        <p:txBody>
          <a:bodyPr/>
          <a:lstStyle>
            <a:lvl1pPr>
              <a:buFont typeface="Wingdings" panose="05000000000000000000" pitchFamily="2" charset="2"/>
              <a:buChar char="n"/>
              <a:defRPr/>
            </a:lvl1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smtClean="0"/>
              <a:t>单击此处编辑母版文本样式</a:t>
            </a:r>
            <a:endParaRPr lang="zh-CN" altLang="en-US" dirty="0" smtClean="0"/>
          </a:p>
        </p:txBody>
      </p:sp>
      <p:sp>
        <p:nvSpPr>
          <p:cNvPr id="4" name="日期占位符 3"/>
          <p:cNvSpPr>
            <a:spLocks noGrp="1"/>
          </p:cNvSpPr>
          <p:nvPr>
            <p:ph type="dt" sz="half" idx="10"/>
          </p:nvPr>
        </p:nvSpPr>
        <p:spPr/>
        <p:txBody>
          <a:bodyPr/>
          <a:lstStyle>
            <a:lvl1pPr>
              <a:defRPr/>
            </a:lvl1pPr>
          </a:lstStyle>
          <a:p>
            <a:pPr>
              <a:defRPr/>
            </a:pPr>
            <a:fld id="{3986A352-3C51-4453-A7FB-5D8477684EE2}"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E928ACF-613B-4596-AF14-8F83C32AC9F5}"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694890B5-8434-4B56-953D-78AD24753208}"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0C2EFBB-3772-43E7-8755-D62DFFCEC74C}"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90A472B5-60BC-4CA1-AD14-8BD544009B55}"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60A999D-48D3-454E-95A6-4879F82F0F18}"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日期占位符 3"/>
          <p:cNvSpPr>
            <a:spLocks noGrp="1"/>
          </p:cNvSpPr>
          <p:nvPr>
            <p:ph type="dt" sz="half" idx="10"/>
          </p:nvPr>
        </p:nvSpPr>
        <p:spPr/>
        <p:txBody>
          <a:bodyPr/>
          <a:lstStyle>
            <a:lvl1pPr>
              <a:defRPr/>
            </a:lvl1pPr>
          </a:lstStyle>
          <a:p>
            <a:pPr>
              <a:defRPr/>
            </a:pPr>
            <a:fld id="{6616BBCD-9BF3-40DB-A7B2-A28C9D140874}"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E1EF53DD-14A9-4A0B-9C0F-2CAFFF218237}"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47C7813-591B-41D6-855D-719A92E46348}"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4044AAE9-C648-4E39-9580-FFC2EAF5B9D5}"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5D903ECF-EED1-4407-A5F7-BCF0D64EFC9F}"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377D250-EA87-4770-8DCA-A7E1F823E362}"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8AB0B661-940E-4E2C-987B-24D005D334BF}"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BE3C4B6-DB4A-4AA7-8E0F-DE5AB840A5F3}"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FF62C96-AB84-4F70-8DF2-D5D2DD82FBF4}"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8B49F06-87B3-4B06-AD30-3EFD24454143}"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E9864FB-F4E1-4828-87A1-D0B03810FE95}"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B16F552-284F-47B0-817A-47F5DEAE3392}"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63AE500D-0822-4786-9A0A-FBF05836657D}" type="datetimeFigureOut">
              <a:rPr lang="zh-CN" altLang="en-US"/>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2140CCA8-5DA1-46D3-BBE4-05ADE35A5F63}"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3.emf"/><Relationship Id="rId1"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Box 6"/>
          <p:cNvSpPr txBox="1">
            <a:spLocks noChangeArrowheads="1"/>
          </p:cNvSpPr>
          <p:nvPr/>
        </p:nvSpPr>
        <p:spPr bwMode="auto">
          <a:xfrm>
            <a:off x="571500" y="2098675"/>
            <a:ext cx="8143875" cy="830263"/>
          </a:xfrm>
          <a:prstGeom prst="rect">
            <a:avLst/>
          </a:prstGeom>
          <a:noFill/>
          <a:ln w="9525">
            <a:noFill/>
            <a:miter lim="800000"/>
          </a:ln>
        </p:spPr>
        <p:txBody>
          <a:bodyPr>
            <a:spAutoFit/>
          </a:bodyPr>
          <a:lstStyle/>
          <a:p>
            <a:pPr algn="ctr"/>
            <a:r>
              <a:rPr lang="zh-CN" altLang="en-US" sz="4800" b="1">
                <a:latin typeface="黑体" panose="02010609060101010101" pitchFamily="49" charset="-122"/>
                <a:ea typeface="黑体" panose="02010609060101010101" pitchFamily="49" charset="-122"/>
              </a:rPr>
              <a:t>测试基础</a:t>
            </a:r>
            <a:endParaRPr lang="zh-CN" altLang="en-US" sz="4800" b="1">
              <a:solidFill>
                <a:srgbClr val="00B0F0"/>
              </a:solidFill>
              <a:latin typeface="黑体" panose="02010609060101010101" pitchFamily="49" charset="-122"/>
              <a:ea typeface="黑体" panose="02010609060101010101" pitchFamily="49" charset="-122"/>
            </a:endParaRPr>
          </a:p>
        </p:txBody>
      </p:sp>
      <p:sp>
        <p:nvSpPr>
          <p:cNvPr id="8" name="矩形 7"/>
          <p:cNvSpPr/>
          <p:nvPr/>
        </p:nvSpPr>
        <p:spPr>
          <a:xfrm>
            <a:off x="0" y="3143250"/>
            <a:ext cx="9144000" cy="8572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目录</a:t>
            </a:r>
            <a:endParaRPr lang="zh-CN" altLang="en-US" dirty="0"/>
          </a:p>
        </p:txBody>
      </p:sp>
      <p:sp>
        <p:nvSpPr>
          <p:cNvPr id="7" name="内容占位符 2"/>
          <p:cNvSpPr txBox="1"/>
          <p:nvPr/>
        </p:nvSpPr>
        <p:spPr>
          <a:xfrm>
            <a:off x="684213" y="1125538"/>
            <a:ext cx="8229600" cy="5160962"/>
          </a:xfrm>
          <a:prstGeom prst="rect">
            <a:avLst/>
          </a:prstGeom>
        </p:spPr>
        <p:txBody>
          <a:bodyPr/>
          <a:lstStyle/>
          <a:p>
            <a:pPr marL="342900" indent="-342900" fontAlgn="auto">
              <a:spcBef>
                <a:spcPts val="1200"/>
              </a:spcBef>
              <a:spcAft>
                <a:spcPts val="0"/>
              </a:spcAft>
              <a:defRPr/>
            </a:pPr>
            <a:r>
              <a:rPr lang="en-US" altLang="zh-CN" sz="3200" dirty="0">
                <a:latin typeface="+mj-ea"/>
                <a:ea typeface="+mn-ea"/>
              </a:rPr>
              <a:t>Chapter 1  </a:t>
            </a:r>
            <a:r>
              <a:rPr lang="zh-CN" altLang="en-US" sz="3200" dirty="0">
                <a:latin typeface="+mn-lt"/>
                <a:ea typeface="+mn-ea"/>
              </a:rPr>
              <a:t>软件测试概念以及目的（掌握）</a:t>
            </a:r>
            <a:endParaRPr lang="en-US" altLang="zh-CN" sz="3200" dirty="0">
              <a:latin typeface="+mn-lt"/>
              <a:ea typeface="+mn-ea"/>
            </a:endParaRPr>
          </a:p>
          <a:p>
            <a:pPr marL="342900" indent="-342900" fontAlgn="auto">
              <a:spcBef>
                <a:spcPts val="1200"/>
              </a:spcBef>
              <a:spcAft>
                <a:spcPts val="0"/>
              </a:spcAft>
              <a:defRPr/>
            </a:pPr>
            <a:r>
              <a:rPr lang="en-US" altLang="zh-CN" sz="3200" dirty="0">
                <a:latin typeface="+mj-ea"/>
                <a:ea typeface="+mn-ea"/>
              </a:rPr>
              <a:t>Chapter 2  </a:t>
            </a:r>
            <a:r>
              <a:rPr lang="zh-CN" altLang="en-US" sz="3200" dirty="0">
                <a:latin typeface="+mn-lt"/>
                <a:ea typeface="+mn-ea"/>
              </a:rPr>
              <a:t>软件测试质量（了解）</a:t>
            </a:r>
            <a:endParaRPr lang="en-US" altLang="zh-CN" sz="3200" dirty="0">
              <a:latin typeface="+mn-lt"/>
              <a:ea typeface="+mn-ea"/>
            </a:endParaRPr>
          </a:p>
          <a:p>
            <a:pPr marL="342900" indent="-342900" fontAlgn="auto">
              <a:spcBef>
                <a:spcPts val="1200"/>
              </a:spcBef>
              <a:spcAft>
                <a:spcPts val="0"/>
              </a:spcAft>
              <a:defRPr/>
            </a:pPr>
            <a:r>
              <a:rPr lang="en-US" altLang="zh-CN" sz="3200" dirty="0">
                <a:latin typeface="+mj-ea"/>
                <a:ea typeface="+mn-ea"/>
              </a:rPr>
              <a:t>Chapter 3  </a:t>
            </a:r>
            <a:r>
              <a:rPr lang="zh-CN" altLang="en-US" sz="3200" dirty="0">
                <a:latin typeface="+mn-lt"/>
                <a:ea typeface="+mn-ea"/>
              </a:rPr>
              <a:t>软件测试原则（掌握）</a:t>
            </a:r>
            <a:endParaRPr lang="en-US" altLang="zh-CN" sz="3200" dirty="0">
              <a:latin typeface="+mn-lt"/>
              <a:ea typeface="+mn-ea"/>
            </a:endParaRPr>
          </a:p>
          <a:p>
            <a:pPr marL="342900" indent="-342900" fontAlgn="auto">
              <a:spcBef>
                <a:spcPts val="1200"/>
              </a:spcBef>
              <a:spcAft>
                <a:spcPts val="0"/>
              </a:spcAft>
              <a:defRPr/>
            </a:pPr>
            <a:r>
              <a:rPr lang="en-US" altLang="zh-CN" sz="3200" dirty="0">
                <a:latin typeface="+mj-ea"/>
                <a:ea typeface="+mn-ea"/>
              </a:rPr>
              <a:t>Chapter 4  </a:t>
            </a:r>
            <a:r>
              <a:rPr lang="zh-CN" altLang="en-US" sz="3200" dirty="0">
                <a:latin typeface="+mn-lt"/>
                <a:ea typeface="+mn-ea"/>
              </a:rPr>
              <a:t>软件测试对象（掌握）</a:t>
            </a:r>
            <a:endParaRPr lang="en-US" altLang="zh-CN" sz="3200" dirty="0">
              <a:latin typeface="+mn-lt"/>
              <a:ea typeface="+mn-ea"/>
            </a:endParaRPr>
          </a:p>
          <a:p>
            <a:pPr marL="342900" indent="-342900" fontAlgn="auto">
              <a:spcBef>
                <a:spcPts val="1200"/>
              </a:spcBef>
              <a:spcAft>
                <a:spcPts val="0"/>
              </a:spcAft>
              <a:defRPr/>
            </a:pPr>
            <a:r>
              <a:rPr lang="en-US" altLang="zh-CN" sz="3200" dirty="0">
                <a:latin typeface="+mj-ea"/>
                <a:ea typeface="+mn-ea"/>
              </a:rPr>
              <a:t>Chapter 5  </a:t>
            </a:r>
            <a:r>
              <a:rPr lang="zh-CN" altLang="en-US" sz="3200" dirty="0">
                <a:latin typeface="+mn-lt"/>
                <a:ea typeface="+mn-ea"/>
              </a:rPr>
              <a:t>软件测试分类（掌握）</a:t>
            </a:r>
            <a:endParaRPr lang="en-US" altLang="zh-CN" sz="3200" dirty="0">
              <a:latin typeface="+mn-lt"/>
              <a:ea typeface="+mn-ea"/>
            </a:endParaRPr>
          </a:p>
          <a:p>
            <a:pPr marL="342900" indent="-342900" fontAlgn="auto">
              <a:spcBef>
                <a:spcPts val="1200"/>
              </a:spcBef>
              <a:spcAft>
                <a:spcPts val="0"/>
              </a:spcAft>
              <a:defRPr/>
            </a:pPr>
            <a:r>
              <a:rPr lang="en-US" altLang="zh-CN" sz="3200" dirty="0">
                <a:latin typeface="+mj-ea"/>
                <a:ea typeface="+mn-ea"/>
              </a:rPr>
              <a:t>Chapter 6  </a:t>
            </a:r>
            <a:r>
              <a:rPr lang="zh-CN" altLang="en-US" sz="3200" dirty="0">
                <a:latin typeface="+mn-lt"/>
                <a:ea typeface="+mn-ea"/>
              </a:rPr>
              <a:t>软件测试风险（掌握）</a:t>
            </a:r>
            <a:endParaRPr lang="en-US" altLang="zh-CN" sz="3200" dirty="0">
              <a:latin typeface="+mn-lt"/>
              <a:ea typeface="+mn-ea"/>
            </a:endParaRPr>
          </a:p>
          <a:p>
            <a:pPr marL="342900" indent="-342900" fontAlgn="auto">
              <a:spcBef>
                <a:spcPts val="1200"/>
              </a:spcBef>
              <a:spcAft>
                <a:spcPts val="0"/>
              </a:spcAft>
              <a:defRPr/>
            </a:pPr>
            <a:r>
              <a:rPr lang="en-US" altLang="zh-CN" sz="3200" dirty="0">
                <a:latin typeface="+mj-ea"/>
                <a:ea typeface="+mn-ea"/>
              </a:rPr>
              <a:t>Chapter 7  </a:t>
            </a:r>
            <a:r>
              <a:rPr lang="zh-CN" altLang="en-US" sz="3200" dirty="0">
                <a:latin typeface="+mn-lt"/>
                <a:ea typeface="+mn-ea"/>
              </a:rPr>
              <a:t>软件测试工程师（了解）</a:t>
            </a:r>
            <a:endParaRPr lang="zh-CN" altLang="en-US" sz="3200" dirty="0">
              <a:latin typeface="+mn-lt"/>
              <a:ea typeface="+mn-e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4925" y="44450"/>
            <a:ext cx="8229600" cy="647700"/>
          </a:xfrm>
        </p:spPr>
        <p:txBody>
          <a:bodyPr rtlCol="0"/>
          <a:lstStyle/>
          <a:p>
            <a:pPr fontAlgn="auto">
              <a:spcAft>
                <a:spcPts val="0"/>
              </a:spcAft>
              <a:defRPr/>
            </a:pPr>
            <a:r>
              <a:rPr lang="zh-CN" altLang="en-US" dirty="0" smtClean="0"/>
              <a:t>软件测试概念</a:t>
            </a:r>
            <a:endParaRPr lang="zh-CN" altLang="en-US" dirty="0"/>
          </a:p>
        </p:txBody>
      </p:sp>
      <p:sp>
        <p:nvSpPr>
          <p:cNvPr id="3" name="内容占位符 2"/>
          <p:cNvSpPr>
            <a:spLocks noGrp="1"/>
          </p:cNvSpPr>
          <p:nvPr>
            <p:ph idx="1"/>
          </p:nvPr>
        </p:nvSpPr>
        <p:spPr>
          <a:xfrm>
            <a:off x="457200" y="1125538"/>
            <a:ext cx="8229600" cy="5160962"/>
          </a:xfrm>
        </p:spPr>
        <p:txBody>
          <a:bodyPr rtlCol="0">
            <a:normAutofit/>
          </a:bodyPr>
          <a:lstStyle/>
          <a:p>
            <a:pPr marL="457200" indent="-457200" fontAlgn="auto">
              <a:spcAft>
                <a:spcPts val="0"/>
              </a:spcAft>
              <a:buFont typeface="Wingdings" panose="05000000000000000000" pitchFamily="2" charset="2"/>
              <a:buNone/>
              <a:defRPr/>
            </a:pPr>
            <a:r>
              <a:rPr lang="en-US" altLang="zh-CN" sz="2400" dirty="0" smtClean="0">
                <a:latin typeface="+mn-ea"/>
              </a:rPr>
              <a:t>1</a:t>
            </a:r>
            <a:r>
              <a:rPr lang="zh-CN" altLang="en-US" sz="2400" dirty="0" smtClean="0">
                <a:latin typeface="+mn-ea"/>
              </a:rPr>
              <a:t>、软件测试起源</a:t>
            </a:r>
            <a:endParaRPr lang="en-US" altLang="zh-CN" sz="2400" dirty="0" smtClean="0">
              <a:latin typeface="+mn-ea"/>
            </a:endParaRPr>
          </a:p>
          <a:p>
            <a:pPr marL="457200" indent="-457200" fontAlgn="auto">
              <a:spcAft>
                <a:spcPts val="0"/>
              </a:spcAft>
              <a:buFont typeface="Wingdings" panose="05000000000000000000" pitchFamily="2" charset="2"/>
              <a:buNone/>
              <a:defRPr/>
            </a:pPr>
            <a:endParaRPr lang="en-US" altLang="zh-CN" sz="2000" dirty="0" smtClean="0">
              <a:latin typeface="+mn-ea"/>
            </a:endParaRPr>
          </a:p>
          <a:p>
            <a:pPr marL="457200" indent="-457200" fontAlgn="auto">
              <a:spcAft>
                <a:spcPts val="0"/>
              </a:spcAft>
              <a:buFont typeface="Wingdings" panose="05000000000000000000" pitchFamily="2" charset="2"/>
              <a:buNone/>
              <a:defRPr/>
            </a:pPr>
            <a:r>
              <a:rPr lang="en-US" altLang="zh-CN" sz="2400" dirty="0" smtClean="0">
                <a:latin typeface="+mn-ea"/>
              </a:rPr>
              <a:t>2</a:t>
            </a:r>
            <a:r>
              <a:rPr lang="zh-CN" altLang="en-US" sz="2400" dirty="0" smtClean="0">
                <a:latin typeface="+mn-ea"/>
              </a:rPr>
              <a:t>、软件测试的定义：</a:t>
            </a:r>
            <a:endParaRPr lang="en-US" altLang="zh-CN" sz="2400" dirty="0" smtClean="0">
              <a:latin typeface="+mn-ea"/>
            </a:endParaRPr>
          </a:p>
          <a:p>
            <a:pPr marL="457200" indent="-457200" fontAlgn="auto">
              <a:spcAft>
                <a:spcPts val="0"/>
              </a:spcAft>
              <a:buNone/>
              <a:defRPr/>
            </a:pPr>
            <a:r>
              <a:rPr lang="en-US" altLang="zh-CN" sz="2400" dirty="0" smtClean="0">
                <a:latin typeface="+mn-ea"/>
              </a:rPr>
              <a:t>		</a:t>
            </a:r>
            <a:r>
              <a:rPr lang="zh-CN" altLang="en-US" sz="2400" dirty="0">
                <a:solidFill>
                  <a:srgbClr val="FF0000"/>
                </a:solidFill>
                <a:latin typeface="+mn-ea"/>
              </a:rPr>
              <a:t>对软件测试对象开展一系列测试技术活动，用于发现软件错误，并对软件质量进行评估。确保软件版本发布质量。</a:t>
            </a:r>
            <a:endParaRPr lang="zh-CN"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4925" y="44450"/>
            <a:ext cx="8229600" cy="647700"/>
          </a:xfrm>
        </p:spPr>
        <p:txBody>
          <a:bodyPr rtlCol="0"/>
          <a:lstStyle/>
          <a:p>
            <a:pPr fontAlgn="auto">
              <a:spcAft>
                <a:spcPts val="0"/>
              </a:spcAft>
              <a:defRPr/>
            </a:pPr>
            <a:r>
              <a:rPr lang="zh-CN" altLang="en-US" dirty="0" smtClean="0"/>
              <a:t>软件测试目的</a:t>
            </a:r>
            <a:endParaRPr lang="zh-CN" altLang="en-US" dirty="0"/>
          </a:p>
        </p:txBody>
      </p:sp>
      <p:sp>
        <p:nvSpPr>
          <p:cNvPr id="3" name="内容占位符 2"/>
          <p:cNvSpPr>
            <a:spLocks noGrp="1"/>
          </p:cNvSpPr>
          <p:nvPr>
            <p:ph idx="1"/>
          </p:nvPr>
        </p:nvSpPr>
        <p:spPr>
          <a:xfrm>
            <a:off x="251520" y="1125538"/>
            <a:ext cx="8435280" cy="4208462"/>
          </a:xfrm>
        </p:spPr>
        <p:txBody>
          <a:bodyPr rtlCol="0">
            <a:normAutofit/>
          </a:bodyPr>
          <a:lstStyle/>
          <a:p>
            <a:pPr fontAlgn="auto">
              <a:spcAft>
                <a:spcPts val="0"/>
              </a:spcAft>
              <a:buFont typeface="Wingdings" panose="05000000000000000000" pitchFamily="2" charset="2"/>
              <a:buNone/>
              <a:defRPr/>
            </a:pPr>
            <a:r>
              <a:rPr lang="zh-CN" altLang="en-US" sz="2400" dirty="0">
                <a:latin typeface="+mn-ea"/>
              </a:rPr>
              <a:t>软件</a:t>
            </a:r>
            <a:r>
              <a:rPr lang="zh-CN" altLang="en-US" sz="2400" dirty="0" smtClean="0">
                <a:latin typeface="+mn-ea"/>
              </a:rPr>
              <a:t>测试的目的：</a:t>
            </a:r>
            <a:endParaRPr lang="en-US" altLang="zh-CN" sz="2400" dirty="0" smtClean="0">
              <a:latin typeface="+mn-ea"/>
            </a:endParaRPr>
          </a:p>
          <a:p>
            <a:pPr fontAlgn="auto">
              <a:spcAft>
                <a:spcPts val="0"/>
              </a:spcAft>
              <a:buFont typeface="Wingdings" panose="05000000000000000000" pitchFamily="2" charset="2"/>
              <a:buNone/>
              <a:defRPr/>
            </a:pPr>
            <a:endParaRPr lang="en-US" altLang="zh-CN" sz="2400" dirty="0" smtClean="0">
              <a:latin typeface="+mn-ea"/>
            </a:endParaRPr>
          </a:p>
          <a:p>
            <a:r>
              <a:rPr lang="zh-CN" altLang="zh-CN" sz="2400" b="1" u="sng" dirty="0">
                <a:solidFill>
                  <a:srgbClr val="CC0000"/>
                </a:solidFill>
                <a:ea typeface="黑体" panose="02010609060101010101" pitchFamily="49" charset="-122"/>
              </a:rPr>
              <a:t>确保产品完成</a:t>
            </a:r>
            <a:r>
              <a:rPr lang="zh-CN" altLang="zh-CN" sz="2400" b="1" u="sng" dirty="0" smtClean="0">
                <a:solidFill>
                  <a:srgbClr val="CC0000"/>
                </a:solidFill>
                <a:ea typeface="黑体" panose="02010609060101010101" pitchFamily="49" charset="-122"/>
              </a:rPr>
              <a:t>了它</a:t>
            </a:r>
            <a:r>
              <a:rPr lang="zh-CN" altLang="zh-CN" sz="2400" b="1" u="sng" dirty="0">
                <a:solidFill>
                  <a:srgbClr val="CC0000"/>
                </a:solidFill>
                <a:ea typeface="黑体" panose="02010609060101010101" pitchFamily="49" charset="-122"/>
              </a:rPr>
              <a:t>所承诺或</a:t>
            </a:r>
            <a:r>
              <a:rPr lang="zh-CN" altLang="zh-CN" sz="2400" b="1" u="sng" dirty="0" smtClean="0">
                <a:solidFill>
                  <a:srgbClr val="CC0000"/>
                </a:solidFill>
                <a:ea typeface="黑体" panose="02010609060101010101" pitchFamily="49" charset="-122"/>
              </a:rPr>
              <a:t>公布的</a:t>
            </a:r>
            <a:r>
              <a:rPr lang="zh-CN" altLang="zh-CN" sz="2400" b="1" u="sng" dirty="0">
                <a:solidFill>
                  <a:srgbClr val="CC0000"/>
                </a:solidFill>
                <a:ea typeface="黑体" panose="02010609060101010101" pitchFamily="49" charset="-122"/>
              </a:rPr>
              <a:t>功能</a:t>
            </a:r>
            <a:r>
              <a:rPr lang="zh-CN" altLang="zh-CN" sz="2400" b="1" u="sng" dirty="0" smtClean="0">
                <a:solidFill>
                  <a:srgbClr val="CC0000"/>
                </a:solidFill>
                <a:ea typeface="黑体" panose="02010609060101010101" pitchFamily="49" charset="-122"/>
              </a:rPr>
              <a:t>。</a:t>
            </a:r>
            <a:endParaRPr lang="en-US" altLang="zh-CN" sz="2400" u="sng" dirty="0" smtClean="0">
              <a:solidFill>
                <a:srgbClr val="CC0000"/>
              </a:solidFill>
              <a:ea typeface="黑体" panose="02010609060101010101" pitchFamily="49" charset="-122"/>
            </a:endParaRPr>
          </a:p>
          <a:p>
            <a:r>
              <a:rPr lang="zh-CN" altLang="zh-CN" sz="2400" b="1" u="sng" dirty="0">
                <a:solidFill>
                  <a:srgbClr val="CC0000"/>
                </a:solidFill>
                <a:ea typeface="黑体" panose="02010609060101010101" pitchFamily="49" charset="-122"/>
              </a:rPr>
              <a:t>确保产品满足</a:t>
            </a:r>
            <a:r>
              <a:rPr lang="zh-CN" altLang="zh-CN" sz="2400" b="1" u="sng" dirty="0" smtClean="0">
                <a:solidFill>
                  <a:srgbClr val="CC0000"/>
                </a:solidFill>
                <a:ea typeface="黑体" panose="02010609060101010101" pitchFamily="49" charset="-122"/>
              </a:rPr>
              <a:t>性能</a:t>
            </a:r>
            <a:r>
              <a:rPr lang="zh-CN" altLang="zh-CN" sz="2400" b="1" u="sng" dirty="0">
                <a:solidFill>
                  <a:srgbClr val="CC0000"/>
                </a:solidFill>
                <a:ea typeface="黑体" panose="02010609060101010101" pitchFamily="49" charset="-122"/>
              </a:rPr>
              <a:t>和效率的</a:t>
            </a:r>
            <a:r>
              <a:rPr lang="zh-CN" altLang="zh-CN" sz="2400" b="1" u="sng" dirty="0" smtClean="0">
                <a:solidFill>
                  <a:srgbClr val="CC0000"/>
                </a:solidFill>
                <a:ea typeface="黑体" panose="02010609060101010101" pitchFamily="49" charset="-122"/>
              </a:rPr>
              <a:t>要求。</a:t>
            </a:r>
            <a:endParaRPr lang="en-US" altLang="zh-CN" sz="2400" b="1" u="sng" dirty="0" smtClean="0">
              <a:solidFill>
                <a:srgbClr val="CC0000"/>
              </a:solidFill>
              <a:ea typeface="黑体" panose="02010609060101010101" pitchFamily="49" charset="-122"/>
            </a:endParaRPr>
          </a:p>
          <a:p>
            <a:r>
              <a:rPr lang="zh-CN" altLang="zh-CN" sz="2400" u="sng" dirty="0">
                <a:solidFill>
                  <a:srgbClr val="C00000"/>
                </a:solidFill>
                <a:ea typeface="黑体" panose="02010609060101010101" pitchFamily="49" charset="-122"/>
              </a:rPr>
              <a:t>确保产品是</a:t>
            </a:r>
            <a:r>
              <a:rPr lang="zh-CN" altLang="zh-CN" sz="2400" u="sng" dirty="0" smtClean="0">
                <a:solidFill>
                  <a:srgbClr val="C00000"/>
                </a:solidFill>
                <a:ea typeface="黑体" panose="02010609060101010101" pitchFamily="49" charset="-122"/>
              </a:rPr>
              <a:t>健壮的、</a:t>
            </a:r>
            <a:r>
              <a:rPr lang="zh-CN" altLang="en-US" sz="2400" u="sng" dirty="0" smtClean="0">
                <a:solidFill>
                  <a:srgbClr val="C00000"/>
                </a:solidFill>
                <a:ea typeface="黑体" panose="02010609060101010101" pitchFamily="49" charset="-122"/>
              </a:rPr>
              <a:t>可靠的、可</a:t>
            </a:r>
            <a:r>
              <a:rPr lang="zh-CN" altLang="zh-CN" sz="2400" u="sng" dirty="0" smtClean="0">
                <a:solidFill>
                  <a:srgbClr val="C00000"/>
                </a:solidFill>
                <a:ea typeface="黑体" panose="02010609060101010101" pitchFamily="49" charset="-122"/>
              </a:rPr>
              <a:t>适应</a:t>
            </a:r>
            <a:r>
              <a:rPr lang="zh-CN" altLang="zh-CN" sz="2400" u="sng" dirty="0">
                <a:solidFill>
                  <a:srgbClr val="C00000"/>
                </a:solidFill>
                <a:ea typeface="黑体" panose="02010609060101010101" pitchFamily="49" charset="-122"/>
              </a:rPr>
              <a:t>用户</a:t>
            </a:r>
            <a:r>
              <a:rPr lang="zh-CN" altLang="zh-CN" sz="2400" u="sng" dirty="0" smtClean="0">
                <a:solidFill>
                  <a:srgbClr val="C00000"/>
                </a:solidFill>
                <a:ea typeface="黑体" panose="02010609060101010101" pitchFamily="49" charset="-122"/>
              </a:rPr>
              <a:t>环境</a:t>
            </a:r>
            <a:r>
              <a:rPr lang="zh-CN" altLang="zh-CN" sz="2400" u="sng" dirty="0">
                <a:solidFill>
                  <a:srgbClr val="C00000"/>
                </a:solidFill>
                <a:ea typeface="黑体" panose="02010609060101010101" pitchFamily="49" charset="-122"/>
              </a:rPr>
              <a:t>的</a:t>
            </a:r>
            <a:r>
              <a:rPr lang="zh-CN" altLang="zh-CN" sz="2400" u="sng" dirty="0" smtClean="0">
                <a:solidFill>
                  <a:srgbClr val="C00000"/>
                </a:solidFill>
                <a:ea typeface="黑体" panose="02010609060101010101" pitchFamily="49" charset="-122"/>
              </a:rPr>
              <a:t>。</a:t>
            </a:r>
            <a:endParaRPr lang="zh-CN" altLang="zh-CN" sz="2400" u="sng" dirty="0">
              <a:solidFill>
                <a:srgbClr val="C00000"/>
              </a:solidFill>
              <a:ea typeface="黑体" panose="02010609060101010101" pitchFamily="49" charset="-122"/>
            </a:endParaRPr>
          </a:p>
        </p:txBody>
      </p:sp>
      <p:pic>
        <p:nvPicPr>
          <p:cNvPr id="17411" name="图片 3" descr="目标.jpg"/>
          <p:cNvPicPr>
            <a:picLocks noChangeAspect="1"/>
          </p:cNvPicPr>
          <p:nvPr/>
        </p:nvPicPr>
        <p:blipFill>
          <a:blip r:embed="rId1"/>
          <a:srcRect/>
          <a:stretch>
            <a:fillRect/>
          </a:stretch>
        </p:blipFill>
        <p:spPr bwMode="auto">
          <a:xfrm>
            <a:off x="7740650" y="5705475"/>
            <a:ext cx="1403350" cy="1152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14313" y="857250"/>
            <a:ext cx="8929687" cy="2643188"/>
          </a:xfrm>
        </p:spPr>
        <p:txBody>
          <a:bodyPr rtlCol="0">
            <a:normAutofit/>
          </a:bodyPr>
          <a:lstStyle/>
          <a:p>
            <a:pPr fontAlgn="auto">
              <a:spcAft>
                <a:spcPts val="0"/>
              </a:spcAft>
              <a:buFont typeface="Wingdings" panose="05000000000000000000" pitchFamily="2" charset="2"/>
              <a:buNone/>
              <a:defRPr/>
            </a:pPr>
            <a:r>
              <a:rPr lang="zh-CN" altLang="en-US" sz="2000" dirty="0" smtClean="0">
                <a:solidFill>
                  <a:srgbClr val="FF0000"/>
                </a:solidFill>
                <a:latin typeface="+mn-ea"/>
              </a:rPr>
              <a:t>软件质量：“软件与明确的和隐含的定义的需求相一致的程度” </a:t>
            </a:r>
            <a:r>
              <a:rPr lang="en-US" altLang="zh-CN" sz="2000" dirty="0" smtClean="0">
                <a:solidFill>
                  <a:srgbClr val="FF0000"/>
                </a:solidFill>
                <a:latin typeface="+mn-ea"/>
              </a:rPr>
              <a:t> </a:t>
            </a:r>
            <a:endParaRPr lang="en-US" altLang="zh-CN" sz="2000" dirty="0" smtClean="0">
              <a:solidFill>
                <a:srgbClr val="FF0000"/>
              </a:solidFill>
              <a:latin typeface="+mn-ea"/>
            </a:endParaRPr>
          </a:p>
          <a:p>
            <a:pPr fontAlgn="auto">
              <a:spcAft>
                <a:spcPts val="0"/>
              </a:spcAft>
              <a:buFont typeface="Wingdings" panose="05000000000000000000" pitchFamily="2" charset="2"/>
              <a:buNone/>
              <a:defRPr/>
            </a:pPr>
            <a:endParaRPr lang="en-US" altLang="zh-CN" sz="2000" dirty="0" smtClean="0">
              <a:solidFill>
                <a:srgbClr val="FF0000"/>
              </a:solidFill>
              <a:latin typeface="+mn-ea"/>
            </a:endParaRPr>
          </a:p>
          <a:p>
            <a:pPr fontAlgn="auto">
              <a:spcAft>
                <a:spcPts val="0"/>
              </a:spcAft>
              <a:buFont typeface="Wingdings" panose="05000000000000000000" pitchFamily="2" charset="2"/>
              <a:buNone/>
              <a:defRPr/>
            </a:pPr>
            <a:r>
              <a:rPr lang="zh-CN" altLang="en-US" sz="2000" dirty="0" smtClean="0">
                <a:solidFill>
                  <a:srgbClr val="FF0000"/>
                </a:solidFill>
                <a:latin typeface="+mn-ea"/>
              </a:rPr>
              <a:t>明确需求：软件符合明确叙述的功能和性能需求、文档中明确描述的开发标准</a:t>
            </a:r>
            <a:endParaRPr lang="en-US" altLang="zh-CN" sz="2000" dirty="0" smtClean="0">
              <a:solidFill>
                <a:srgbClr val="FF0000"/>
              </a:solidFill>
              <a:latin typeface="+mn-ea"/>
            </a:endParaRPr>
          </a:p>
          <a:p>
            <a:pPr fontAlgn="auto">
              <a:spcAft>
                <a:spcPts val="0"/>
              </a:spcAft>
              <a:buFont typeface="Wingdings" panose="05000000000000000000" pitchFamily="2" charset="2"/>
              <a:buNone/>
              <a:defRPr/>
            </a:pPr>
            <a:endParaRPr lang="en-US" altLang="zh-CN" sz="2000" dirty="0" smtClean="0">
              <a:solidFill>
                <a:srgbClr val="FF0000"/>
              </a:solidFill>
              <a:latin typeface="+mn-ea"/>
            </a:endParaRPr>
          </a:p>
          <a:p>
            <a:pPr fontAlgn="auto">
              <a:spcAft>
                <a:spcPts val="0"/>
              </a:spcAft>
              <a:buFont typeface="Wingdings" panose="05000000000000000000" pitchFamily="2" charset="2"/>
              <a:buNone/>
              <a:defRPr/>
            </a:pPr>
            <a:r>
              <a:rPr lang="zh-CN" altLang="en-US" sz="2000" dirty="0" smtClean="0">
                <a:solidFill>
                  <a:srgbClr val="FF0000"/>
                </a:solidFill>
                <a:latin typeface="+mn-ea"/>
              </a:rPr>
              <a:t>隐含需求：所有专业开发的软件都应具有的隐含特征的程度</a:t>
            </a:r>
            <a:endParaRPr lang="en-US" altLang="zh-CN" sz="2000" dirty="0" smtClean="0">
              <a:latin typeface="+mn-ea"/>
            </a:endParaRPr>
          </a:p>
          <a:p>
            <a:pPr fontAlgn="auto">
              <a:spcAft>
                <a:spcPts val="0"/>
              </a:spcAft>
              <a:buFont typeface="Wingdings" panose="05000000000000000000" pitchFamily="2" charset="2"/>
              <a:buNone/>
              <a:defRPr/>
            </a:pPr>
            <a:endParaRPr lang="en-US" altLang="zh-CN" sz="2000" dirty="0" smtClean="0">
              <a:latin typeface="+mn-ea"/>
            </a:endParaRPr>
          </a:p>
          <a:p>
            <a:pPr fontAlgn="auto">
              <a:spcAft>
                <a:spcPts val="0"/>
              </a:spcAft>
              <a:buFont typeface="Wingdings" panose="05000000000000000000" pitchFamily="2" charset="2"/>
              <a:buNone/>
              <a:defRPr/>
            </a:pPr>
            <a:endParaRPr lang="zh-CN" altLang="en-US" sz="2000" dirty="0" smtClean="0">
              <a:latin typeface="+mn-ea"/>
            </a:endParaRPr>
          </a:p>
          <a:p>
            <a:pPr fontAlgn="auto">
              <a:spcAft>
                <a:spcPts val="0"/>
              </a:spcAft>
              <a:buFont typeface="Wingdings" panose="05000000000000000000" pitchFamily="2" charset="2"/>
              <a:buNone/>
              <a:defRPr/>
            </a:pPr>
            <a:endParaRPr lang="zh-CN" altLang="en-US" sz="2000" dirty="0">
              <a:latin typeface="+mn-ea"/>
            </a:endParaRPr>
          </a:p>
        </p:txBody>
      </p:sp>
      <p:pic>
        <p:nvPicPr>
          <p:cNvPr id="18434" name="图片 3" descr="3167268.jpg"/>
          <p:cNvPicPr>
            <a:picLocks noChangeAspect="1"/>
          </p:cNvPicPr>
          <p:nvPr/>
        </p:nvPicPr>
        <p:blipFill>
          <a:blip r:embed="rId1"/>
          <a:srcRect/>
          <a:stretch>
            <a:fillRect/>
          </a:stretch>
        </p:blipFill>
        <p:spPr bwMode="auto">
          <a:xfrm>
            <a:off x="5364088" y="3212976"/>
            <a:ext cx="3419475" cy="3313112"/>
          </a:xfrm>
          <a:prstGeom prst="rect">
            <a:avLst/>
          </a:prstGeom>
          <a:noFill/>
          <a:ln w="9525">
            <a:noFill/>
            <a:miter lim="800000"/>
            <a:headEnd/>
            <a:tailEnd/>
          </a:ln>
        </p:spPr>
      </p:pic>
      <p:sp>
        <p:nvSpPr>
          <p:cNvPr id="5" name="标题 1"/>
          <p:cNvSpPr>
            <a:spLocks noGrp="1"/>
          </p:cNvSpPr>
          <p:nvPr>
            <p:ph type="title"/>
          </p:nvPr>
        </p:nvSpPr>
        <p:spPr>
          <a:xfrm>
            <a:off x="34925" y="44450"/>
            <a:ext cx="8229600" cy="647700"/>
          </a:xfrm>
        </p:spPr>
        <p:txBody>
          <a:bodyPr rtlCol="0"/>
          <a:lstStyle/>
          <a:p>
            <a:pPr fontAlgn="auto">
              <a:spcAft>
                <a:spcPts val="0"/>
              </a:spcAft>
              <a:defRPr/>
            </a:pPr>
            <a:r>
              <a:rPr lang="zh-CN" altLang="en-US" dirty="0" smtClean="0"/>
              <a:t>软件测试质量</a:t>
            </a:r>
            <a:endParaRPr lang="zh-CN"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4925" y="44450"/>
            <a:ext cx="8229600" cy="647700"/>
          </a:xfrm>
        </p:spPr>
        <p:txBody>
          <a:bodyPr rtlCol="0"/>
          <a:lstStyle/>
          <a:p>
            <a:pPr marL="342900" indent="-342900" fontAlgn="auto">
              <a:spcBef>
                <a:spcPct val="20000"/>
              </a:spcBef>
              <a:spcAft>
                <a:spcPts val="0"/>
              </a:spcAft>
              <a:defRPr/>
            </a:pPr>
            <a:r>
              <a:rPr lang="zh-CN" altLang="en-US" dirty="0" smtClean="0"/>
              <a:t>软件测试原则（和工作挂钩）</a:t>
            </a:r>
            <a:endParaRPr lang="en-US" altLang="zh-CN" dirty="0" smtClean="0"/>
          </a:p>
        </p:txBody>
      </p:sp>
      <p:sp>
        <p:nvSpPr>
          <p:cNvPr id="3" name="内容占位符 2"/>
          <p:cNvSpPr>
            <a:spLocks noGrp="1"/>
          </p:cNvSpPr>
          <p:nvPr>
            <p:ph idx="1"/>
          </p:nvPr>
        </p:nvSpPr>
        <p:spPr>
          <a:xfrm>
            <a:off x="179512" y="980728"/>
            <a:ext cx="8501063" cy="5265737"/>
          </a:xfrm>
        </p:spPr>
        <p:txBody>
          <a:bodyPr rtlCol="0">
            <a:normAutofit/>
          </a:bodyPr>
          <a:lstStyle/>
          <a:p>
            <a:pPr marL="914400" lvl="1" indent="-457200" fontAlgn="auto">
              <a:spcAft>
                <a:spcPts val="0"/>
              </a:spcAft>
              <a:buFont typeface="+mj-lt"/>
              <a:buAutoNum type="arabicPeriod"/>
              <a:defRPr/>
            </a:pPr>
            <a:r>
              <a:rPr lang="zh-CN" altLang="en-US" sz="2000" dirty="0" smtClean="0">
                <a:solidFill>
                  <a:srgbClr val="FF0000"/>
                </a:solidFill>
                <a:latin typeface="+mn-ea"/>
              </a:rPr>
              <a:t>所有的软件测试都应追溯到客户需求</a:t>
            </a:r>
            <a:endParaRPr lang="en-US" altLang="zh-CN" sz="2000" dirty="0" smtClean="0">
              <a:solidFill>
                <a:srgbClr val="FF0000"/>
              </a:solidFill>
              <a:latin typeface="+mn-ea"/>
            </a:endParaRPr>
          </a:p>
          <a:p>
            <a:pPr marL="914400" lvl="1" indent="-457200" fontAlgn="auto">
              <a:spcAft>
                <a:spcPts val="0"/>
              </a:spcAft>
              <a:buFont typeface="+mj-lt"/>
              <a:buAutoNum type="arabicPeriod"/>
              <a:defRPr/>
            </a:pPr>
            <a:endParaRPr lang="en-US" altLang="zh-CN" sz="2000" dirty="0" smtClean="0">
              <a:solidFill>
                <a:srgbClr val="FF0000"/>
              </a:solidFill>
              <a:latin typeface="+mn-ea"/>
            </a:endParaRPr>
          </a:p>
          <a:p>
            <a:pPr marL="914400" lvl="1" indent="-457200" fontAlgn="auto">
              <a:spcAft>
                <a:spcPts val="0"/>
              </a:spcAft>
              <a:buFont typeface="+mj-lt"/>
              <a:buAutoNum type="arabicPeriod"/>
              <a:defRPr/>
            </a:pPr>
            <a:r>
              <a:rPr lang="zh-CN" altLang="en-US" sz="2000" dirty="0" smtClean="0">
                <a:solidFill>
                  <a:srgbClr val="FF0000"/>
                </a:solidFill>
                <a:latin typeface="+mn-ea"/>
              </a:rPr>
              <a:t>尽早地介入开发过程，尽早实施软件测试活动</a:t>
            </a:r>
            <a:endParaRPr lang="en-US" altLang="zh-CN" sz="2000" dirty="0" smtClean="0">
              <a:solidFill>
                <a:srgbClr val="FF0000"/>
              </a:solidFill>
              <a:latin typeface="+mn-ea"/>
            </a:endParaRPr>
          </a:p>
          <a:p>
            <a:pPr marL="914400" lvl="1" indent="-457200" fontAlgn="auto">
              <a:spcAft>
                <a:spcPts val="0"/>
              </a:spcAft>
              <a:buFont typeface="+mj-lt"/>
              <a:buAutoNum type="arabicPeriod"/>
              <a:defRPr/>
            </a:pPr>
            <a:endParaRPr lang="en-US" altLang="zh-CN" sz="2000" dirty="0" smtClean="0">
              <a:solidFill>
                <a:srgbClr val="FF0000"/>
              </a:solidFill>
              <a:latin typeface="+mn-ea"/>
            </a:endParaRPr>
          </a:p>
          <a:p>
            <a:pPr marL="914400" lvl="1" indent="-457200" fontAlgn="auto">
              <a:spcAft>
                <a:spcPts val="0"/>
              </a:spcAft>
              <a:buFont typeface="+mj-lt"/>
              <a:buAutoNum type="arabicPeriod"/>
              <a:defRPr/>
            </a:pPr>
            <a:r>
              <a:rPr lang="zh-CN" altLang="en-US" sz="2000" dirty="0" smtClean="0">
                <a:solidFill>
                  <a:srgbClr val="FF0000"/>
                </a:solidFill>
                <a:latin typeface="+mn-ea"/>
              </a:rPr>
              <a:t>需要足够充分的测试，但完全测试是不可能的，测试需要终止</a:t>
            </a:r>
            <a:endParaRPr lang="en-US" altLang="zh-CN" sz="2000" dirty="0" smtClean="0">
              <a:solidFill>
                <a:srgbClr val="FF0000"/>
              </a:solidFill>
              <a:latin typeface="+mn-ea"/>
            </a:endParaRPr>
          </a:p>
          <a:p>
            <a:pPr marL="457200" lvl="1" indent="0" fontAlgn="auto">
              <a:spcAft>
                <a:spcPts val="0"/>
              </a:spcAft>
              <a:buFont typeface="+mj-lt"/>
              <a:buNone/>
              <a:defRPr/>
            </a:pPr>
            <a:endParaRPr lang="en-US" altLang="zh-CN" sz="2000" dirty="0" smtClean="0">
              <a:solidFill>
                <a:srgbClr val="FF0000"/>
              </a:solidFill>
              <a:latin typeface="+mn-ea"/>
            </a:endParaRPr>
          </a:p>
          <a:p>
            <a:pPr marL="457200" lvl="1" indent="0" fontAlgn="auto">
              <a:spcAft>
                <a:spcPts val="0"/>
              </a:spcAft>
              <a:buFont typeface="+mj-lt"/>
              <a:buNone/>
              <a:defRPr/>
            </a:pPr>
            <a:r>
              <a:rPr lang="en-US" altLang="zh-CN" sz="2000" dirty="0" smtClean="0">
                <a:solidFill>
                  <a:srgbClr val="FF0000"/>
                </a:solidFill>
                <a:latin typeface="+mn-ea"/>
              </a:rPr>
              <a:t>4.</a:t>
            </a:r>
            <a:r>
              <a:rPr lang="zh-CN" altLang="en-US" sz="2000" dirty="0" smtClean="0">
                <a:solidFill>
                  <a:srgbClr val="FF0000"/>
                </a:solidFill>
                <a:latin typeface="+mn-ea"/>
              </a:rPr>
              <a:t>测试不可能发现软件中所有隐含的缺陷</a:t>
            </a:r>
            <a:endParaRPr lang="en-US" altLang="zh-CN" sz="2000" dirty="0">
              <a:solidFill>
                <a:srgbClr val="FF0000"/>
              </a:solidFill>
              <a:latin typeface="+mn-ea"/>
            </a:endParaRPr>
          </a:p>
          <a:p>
            <a:pPr marL="914400" lvl="1" indent="-457200" fontAlgn="auto">
              <a:spcAft>
                <a:spcPts val="0"/>
              </a:spcAft>
              <a:buFont typeface="+mj-lt"/>
              <a:buAutoNum type="arabicPeriod"/>
              <a:defRPr/>
            </a:pPr>
            <a:endParaRPr lang="en-US" altLang="zh-CN" sz="2000" dirty="0" smtClean="0">
              <a:solidFill>
                <a:srgbClr val="FF0000"/>
              </a:solidFill>
              <a:latin typeface="+mn-ea"/>
            </a:endParaRPr>
          </a:p>
          <a:p>
            <a:pPr marL="457200" lvl="1" indent="0" fontAlgn="auto">
              <a:spcAft>
                <a:spcPts val="0"/>
              </a:spcAft>
              <a:buFont typeface="+mj-lt"/>
              <a:buNone/>
              <a:defRPr/>
            </a:pPr>
            <a:r>
              <a:rPr lang="en-US" altLang="zh-CN" sz="2000" dirty="0" smtClean="0">
                <a:solidFill>
                  <a:srgbClr val="FF0000"/>
                </a:solidFill>
                <a:latin typeface="+mn-ea"/>
              </a:rPr>
              <a:t>5.</a:t>
            </a:r>
            <a:r>
              <a:rPr lang="zh-CN" altLang="en-US" sz="2000" dirty="0" smtClean="0">
                <a:solidFill>
                  <a:srgbClr val="FF0000"/>
                </a:solidFill>
                <a:latin typeface="+mn-ea"/>
              </a:rPr>
              <a:t>测试中的木桶原理（全面质量管理，短板）</a:t>
            </a:r>
            <a:endParaRPr lang="en-US" altLang="zh-CN" sz="2000" dirty="0" smtClean="0">
              <a:solidFill>
                <a:srgbClr val="FF0000"/>
              </a:solidFill>
              <a:latin typeface="+mn-ea"/>
            </a:endParaRPr>
          </a:p>
          <a:p>
            <a:pPr marL="457200" lvl="1" indent="0" fontAlgn="auto">
              <a:spcAft>
                <a:spcPts val="0"/>
              </a:spcAft>
              <a:buFont typeface="+mj-lt"/>
              <a:buNone/>
              <a:defRPr/>
            </a:pPr>
            <a:endParaRPr lang="en-US" altLang="zh-CN" sz="2000" dirty="0" smtClean="0">
              <a:solidFill>
                <a:srgbClr val="FF0000"/>
              </a:solidFill>
              <a:latin typeface="+mn-ea"/>
            </a:endParaRPr>
          </a:p>
          <a:p>
            <a:pPr marL="457200" lvl="1" indent="0" fontAlgn="auto">
              <a:spcAft>
                <a:spcPts val="0"/>
              </a:spcAft>
              <a:buFont typeface="+mj-lt"/>
              <a:buNone/>
              <a:defRPr/>
            </a:pPr>
            <a:r>
              <a:rPr lang="en-US" altLang="zh-CN" sz="2000" dirty="0" smtClean="0">
                <a:solidFill>
                  <a:srgbClr val="FF0000"/>
                </a:solidFill>
                <a:latin typeface="+mn-ea"/>
              </a:rPr>
              <a:t>6.</a:t>
            </a:r>
            <a:r>
              <a:rPr lang="zh-CN" altLang="en-US" sz="2000" dirty="0" smtClean="0">
                <a:solidFill>
                  <a:srgbClr val="FF0000"/>
                </a:solidFill>
                <a:latin typeface="+mn-ea"/>
              </a:rPr>
              <a:t>尽量避免测试的随意性，需要有测试用例来指导测试。</a:t>
            </a:r>
            <a:endParaRPr lang="zh-CN" altLang="en-US" sz="2000" dirty="0" smtClean="0">
              <a:solidFill>
                <a:srgbClr val="FF0000"/>
              </a:solidFill>
              <a:latin typeface="+mn-ea"/>
            </a:endParaRPr>
          </a:p>
          <a:p>
            <a:pPr marL="457200" lvl="1" indent="0" fontAlgn="auto">
              <a:spcAft>
                <a:spcPts val="0"/>
              </a:spcAft>
              <a:buFont typeface="+mj-lt"/>
              <a:buNone/>
              <a:defRPr/>
            </a:pPr>
            <a:endParaRPr lang="en-US" altLang="zh-CN" sz="2000" dirty="0" smtClean="0">
              <a:solidFill>
                <a:srgbClr val="FF0000"/>
              </a:solidFill>
              <a:latin typeface="+mn-ea"/>
            </a:endParaRPr>
          </a:p>
          <a:p>
            <a:pPr marL="457200" lvl="1" indent="0" fontAlgn="auto">
              <a:spcAft>
                <a:spcPts val="0"/>
              </a:spcAft>
              <a:buFont typeface="+mj-lt"/>
              <a:buNone/>
              <a:defRPr/>
            </a:pPr>
            <a:r>
              <a:rPr lang="en-US" altLang="zh-CN" sz="2000" dirty="0" smtClean="0">
                <a:solidFill>
                  <a:srgbClr val="FF0000"/>
                </a:solidFill>
                <a:latin typeface="+mn-ea"/>
              </a:rPr>
              <a:t>7.</a:t>
            </a:r>
            <a:r>
              <a:rPr lang="zh-CN" altLang="en-US" sz="2000" dirty="0" smtClean="0">
                <a:solidFill>
                  <a:srgbClr val="FF0000"/>
                </a:solidFill>
                <a:latin typeface="+mn-ea"/>
              </a:rPr>
              <a:t>交互测试等等</a:t>
            </a:r>
            <a:endParaRPr lang="en-US" altLang="zh-CN" sz="2000" dirty="0" smtClean="0">
              <a:solidFill>
                <a:srgbClr val="FF0000"/>
              </a:solidFill>
              <a:latin typeface="+mn-ea"/>
            </a:endParaRPr>
          </a:p>
          <a:p>
            <a:pPr marL="457200" lvl="1" indent="0" fontAlgn="auto">
              <a:spcAft>
                <a:spcPts val="0"/>
              </a:spcAft>
              <a:buNone/>
              <a:defRPr/>
            </a:pPr>
            <a:endParaRPr lang="en-US" altLang="zh-CN" sz="2000" dirty="0">
              <a:latin typeface="+mn-ea"/>
            </a:endParaRPr>
          </a:p>
          <a:p>
            <a:pPr marL="914400" lvl="1" indent="-457200" fontAlgn="auto">
              <a:spcAft>
                <a:spcPts val="0"/>
              </a:spcAft>
              <a:buFont typeface="+mj-lt"/>
              <a:buAutoNum type="arabicPeriod"/>
              <a:defRPr/>
            </a:pPr>
            <a:endParaRPr lang="zh-CN" altLang="en-US" sz="2000" dirty="0">
              <a:latin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288" y="44450"/>
            <a:ext cx="8229600" cy="720725"/>
          </a:xfrm>
        </p:spPr>
        <p:txBody>
          <a:bodyPr rtlCol="0"/>
          <a:lstStyle/>
          <a:p>
            <a:pPr fontAlgn="auto">
              <a:spcAft>
                <a:spcPts val="0"/>
              </a:spcAft>
              <a:defRPr/>
            </a:pPr>
            <a:r>
              <a:rPr lang="zh-CN" altLang="en-US" dirty="0" smtClean="0"/>
              <a:t>软件测试对象</a:t>
            </a:r>
            <a:endParaRPr lang="zh-CN" altLang="en-US" dirty="0"/>
          </a:p>
        </p:txBody>
      </p:sp>
      <p:sp>
        <p:nvSpPr>
          <p:cNvPr id="3" name="内容占位符 2"/>
          <p:cNvSpPr>
            <a:spLocks noGrp="1"/>
          </p:cNvSpPr>
          <p:nvPr>
            <p:ph idx="1"/>
          </p:nvPr>
        </p:nvSpPr>
        <p:spPr>
          <a:xfrm>
            <a:off x="468313" y="1052513"/>
            <a:ext cx="8229600" cy="4425950"/>
          </a:xfrm>
        </p:spPr>
        <p:txBody>
          <a:bodyPr rtlCol="0">
            <a:normAutofit/>
          </a:bodyPr>
          <a:lstStyle/>
          <a:p>
            <a:pPr marL="457200" indent="-457200" fontAlgn="auto">
              <a:spcAft>
                <a:spcPts val="0"/>
              </a:spcAft>
              <a:buFont typeface="+mj-lt"/>
              <a:buAutoNum type="arabicPeriod"/>
              <a:defRPr/>
            </a:pPr>
            <a:r>
              <a:rPr lang="zh-CN" altLang="en-US" sz="2000" dirty="0" smtClean="0">
                <a:solidFill>
                  <a:srgbClr val="FF0000"/>
                </a:solidFill>
                <a:latin typeface="+mn-ea"/>
              </a:rPr>
              <a:t>根据软件的定义，软件包括</a:t>
            </a:r>
            <a:r>
              <a:rPr lang="zh-CN" altLang="en-US" sz="2000" u="sng" dirty="0" smtClean="0">
                <a:solidFill>
                  <a:srgbClr val="FF0000"/>
                </a:solidFill>
                <a:latin typeface="+mn-ea"/>
              </a:rPr>
              <a:t>程序</a:t>
            </a:r>
            <a:r>
              <a:rPr lang="zh-CN" altLang="en-US" sz="2000" dirty="0" smtClean="0">
                <a:solidFill>
                  <a:srgbClr val="FF0000"/>
                </a:solidFill>
                <a:latin typeface="+mn-ea"/>
              </a:rPr>
              <a:t>、</a:t>
            </a:r>
            <a:r>
              <a:rPr lang="zh-CN" altLang="en-US" sz="2000" u="sng" dirty="0" smtClean="0">
                <a:solidFill>
                  <a:srgbClr val="FF0000"/>
                </a:solidFill>
                <a:latin typeface="+mn-ea"/>
              </a:rPr>
              <a:t>数据</a:t>
            </a:r>
            <a:r>
              <a:rPr lang="zh-CN" altLang="en-US" sz="2000" dirty="0" smtClean="0">
                <a:solidFill>
                  <a:srgbClr val="FF0000"/>
                </a:solidFill>
                <a:latin typeface="+mn-ea"/>
              </a:rPr>
              <a:t>、</a:t>
            </a:r>
            <a:r>
              <a:rPr lang="zh-CN" altLang="en-US" sz="2000" u="sng" dirty="0" smtClean="0">
                <a:solidFill>
                  <a:srgbClr val="FF0000"/>
                </a:solidFill>
                <a:latin typeface="+mn-ea"/>
              </a:rPr>
              <a:t>文档</a:t>
            </a:r>
            <a:r>
              <a:rPr lang="zh-CN" altLang="en-US" sz="2000" dirty="0" smtClean="0">
                <a:solidFill>
                  <a:srgbClr val="FF0000"/>
                </a:solidFill>
                <a:latin typeface="+mn-ea"/>
              </a:rPr>
              <a:t>，所以软件测试并不仅仅是程序测试。软件测试贯穿于整个软件生命周期中。</a:t>
            </a:r>
            <a:endParaRPr lang="en-US" altLang="zh-CN" sz="2000" dirty="0" smtClean="0">
              <a:solidFill>
                <a:srgbClr val="FF0000"/>
              </a:solidFill>
              <a:latin typeface="+mn-ea"/>
            </a:endParaRPr>
          </a:p>
          <a:p>
            <a:pPr marL="457200" indent="-457200" fontAlgn="auto">
              <a:spcAft>
                <a:spcPts val="0"/>
              </a:spcAft>
              <a:buFont typeface="+mj-lt"/>
              <a:buAutoNum type="arabicPeriod"/>
              <a:defRPr/>
            </a:pPr>
            <a:endParaRPr lang="en-US" altLang="zh-CN" sz="2000" dirty="0" smtClean="0">
              <a:solidFill>
                <a:srgbClr val="FF0000"/>
              </a:solidFill>
              <a:latin typeface="+mn-ea"/>
            </a:endParaRPr>
          </a:p>
          <a:p>
            <a:pPr marL="457200" indent="-457200" fontAlgn="auto">
              <a:spcAft>
                <a:spcPts val="0"/>
              </a:spcAft>
              <a:buFont typeface="+mj-lt"/>
              <a:buAutoNum type="arabicPeriod"/>
              <a:defRPr/>
            </a:pPr>
            <a:r>
              <a:rPr lang="zh-CN" altLang="en-US" sz="2000" dirty="0" smtClean="0">
                <a:solidFill>
                  <a:srgbClr val="FF0000"/>
                </a:solidFill>
                <a:latin typeface="+mn-ea"/>
              </a:rPr>
              <a:t>由于在整个软件生命周期中，各阶段有不同的测试对象，形成了不同开发阶段的不同类型的测试。需求分析、概要设计、详细设计以及程序编码等各阶段产生的文档，包括需求规格说明、概要设计规格说明、详细设计规格说明以及源程序，都应作为“软件测试”的对象。</a:t>
            </a:r>
            <a:endParaRPr lang="zh-CN" altLang="en-US" sz="2000" dirty="0" smtClean="0">
              <a:solidFill>
                <a:srgbClr val="FF0000"/>
              </a:solidFill>
              <a:latin typeface="+mn-e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软件测试分类</a:t>
            </a:r>
            <a:endParaRPr lang="zh-CN" altLang="en-US" dirty="0"/>
          </a:p>
        </p:txBody>
      </p:sp>
      <p:sp>
        <p:nvSpPr>
          <p:cNvPr id="3076" name="内容占位符 2"/>
          <p:cNvSpPr>
            <a:spLocks noGrp="1"/>
          </p:cNvSpPr>
          <p:nvPr>
            <p:ph idx="1"/>
          </p:nvPr>
        </p:nvSpPr>
        <p:spPr>
          <a:xfrm>
            <a:off x="457200" y="1214438"/>
            <a:ext cx="8229600" cy="4911725"/>
          </a:xfrm>
        </p:spPr>
        <p:txBody>
          <a:bodyPr/>
          <a:lstStyle/>
          <a:p>
            <a:pPr>
              <a:buFont typeface="Wingdings" panose="05000000000000000000" pitchFamily="2" charset="2"/>
              <a:buChar char="p"/>
            </a:pPr>
            <a:r>
              <a:rPr lang="zh-CN" altLang="en-US" sz="2400" dirty="0" smtClean="0">
                <a:solidFill>
                  <a:srgbClr val="FF0000"/>
                </a:solidFill>
              </a:rPr>
              <a:t>按阶段划分</a:t>
            </a:r>
            <a:endParaRPr lang="en-US" altLang="zh-CN" sz="2400" dirty="0" smtClean="0">
              <a:solidFill>
                <a:srgbClr val="FF0000"/>
              </a:solidFill>
            </a:endParaRPr>
          </a:p>
          <a:p>
            <a:pPr>
              <a:buFont typeface="Wingdings" panose="05000000000000000000" pitchFamily="2" charset="2"/>
              <a:buChar char="p"/>
            </a:pPr>
            <a:endParaRPr lang="zh-CN" altLang="en-US" sz="2400" dirty="0" smtClean="0">
              <a:solidFill>
                <a:srgbClr val="FF0000"/>
              </a:solidFill>
            </a:endParaRPr>
          </a:p>
          <a:p>
            <a:pPr>
              <a:buFont typeface="Wingdings" panose="05000000000000000000" pitchFamily="2" charset="2"/>
              <a:buChar char="p"/>
            </a:pPr>
            <a:r>
              <a:rPr lang="zh-CN" altLang="en-US" sz="2400" dirty="0" smtClean="0">
                <a:solidFill>
                  <a:srgbClr val="FF0000"/>
                </a:solidFill>
              </a:rPr>
              <a:t>按是否运行程序划分</a:t>
            </a:r>
            <a:endParaRPr lang="en-US" altLang="zh-CN" sz="2400" dirty="0" smtClean="0">
              <a:solidFill>
                <a:srgbClr val="FF0000"/>
              </a:solidFill>
            </a:endParaRPr>
          </a:p>
          <a:p>
            <a:pPr>
              <a:buFont typeface="Wingdings" panose="05000000000000000000" pitchFamily="2" charset="2"/>
              <a:buChar char="p"/>
            </a:pPr>
            <a:endParaRPr lang="zh-CN" altLang="en-US" sz="2400" dirty="0" smtClean="0">
              <a:solidFill>
                <a:srgbClr val="FF0000"/>
              </a:solidFill>
            </a:endParaRPr>
          </a:p>
          <a:p>
            <a:pPr>
              <a:buFont typeface="Wingdings" panose="05000000000000000000" pitchFamily="2" charset="2"/>
              <a:buChar char="p"/>
            </a:pPr>
            <a:r>
              <a:rPr lang="zh-CN" altLang="en-US" sz="2400" dirty="0" smtClean="0">
                <a:solidFill>
                  <a:srgbClr val="FF0000"/>
                </a:solidFill>
              </a:rPr>
              <a:t>按是否查看代码划分</a:t>
            </a:r>
            <a:endParaRPr lang="en-US" altLang="zh-CN" sz="2400" dirty="0" smtClean="0">
              <a:solidFill>
                <a:srgbClr val="FF0000"/>
              </a:solidFill>
            </a:endParaRPr>
          </a:p>
          <a:p>
            <a:pPr>
              <a:buFont typeface="Wingdings" panose="05000000000000000000" pitchFamily="2" charset="2"/>
              <a:buChar char="p"/>
            </a:pPr>
            <a:endParaRPr lang="zh-CN" altLang="en-US" sz="2400" dirty="0" smtClean="0">
              <a:solidFill>
                <a:srgbClr val="FF0000"/>
              </a:solidFill>
            </a:endParaRPr>
          </a:p>
          <a:p>
            <a:pPr>
              <a:buFont typeface="Wingdings" panose="05000000000000000000" pitchFamily="2" charset="2"/>
              <a:buChar char="p"/>
            </a:pPr>
            <a:r>
              <a:rPr lang="zh-CN" altLang="en-US" sz="2400" dirty="0" smtClean="0">
                <a:solidFill>
                  <a:srgbClr val="FF0000"/>
                </a:solidFill>
              </a:rPr>
              <a:t>其他划分</a:t>
            </a:r>
            <a:endParaRPr lang="zh-CN" altLang="en-US" sz="2400" dirty="0" smtClean="0">
              <a:solidFill>
                <a:srgbClr val="FF0000"/>
              </a:solidFill>
            </a:endParaRPr>
          </a:p>
          <a:p>
            <a:endParaRPr lang="zh-CN" altLang="en-US" sz="2400" dirty="0" smtClean="0">
              <a:solidFill>
                <a:srgbClr val="FF0000"/>
              </a:solidFill>
            </a:endParaRPr>
          </a:p>
        </p:txBody>
      </p:sp>
      <p:graphicFrame>
        <p:nvGraphicFramePr>
          <p:cNvPr id="3074" name="Object 2"/>
          <p:cNvGraphicFramePr>
            <a:graphicFrameLocks noChangeAspect="1"/>
          </p:cNvGraphicFramePr>
          <p:nvPr/>
        </p:nvGraphicFramePr>
        <p:xfrm>
          <a:off x="6357938" y="2143125"/>
          <a:ext cx="1374775" cy="1512888"/>
        </p:xfrm>
        <a:graphic>
          <a:graphicData uri="http://schemas.openxmlformats.org/presentationml/2006/ole">
            <mc:AlternateContent xmlns:mc="http://schemas.openxmlformats.org/markup-compatibility/2006">
              <mc:Choice xmlns:v="urn:schemas-microsoft-com:vml" Requires="v">
                <p:oleObj spid="_x0000_s3158" name="CorelDRAW" r:id="rId1" imgW="1918970" imgH="2110105" progId="">
                  <p:embed/>
                </p:oleObj>
              </mc:Choice>
              <mc:Fallback>
                <p:oleObj name="CorelDRAW" r:id="rId1" imgW="1918970" imgH="2110105" progId="">
                  <p:embed/>
                  <p:pic>
                    <p:nvPicPr>
                      <p:cNvPr id="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7938" y="2143125"/>
                        <a:ext cx="1374775" cy="151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按阶段划分</a:t>
            </a:r>
            <a:endParaRPr lang="zh-CN" altLang="en-US" dirty="0">
              <a:solidFill>
                <a:srgbClr val="FF0000"/>
              </a:solidFill>
            </a:endParaRPr>
          </a:p>
        </p:txBody>
      </p:sp>
      <p:sp>
        <p:nvSpPr>
          <p:cNvPr id="4" name="Rectangle 3"/>
          <p:cNvSpPr txBox="1">
            <a:spLocks noChangeArrowheads="1"/>
          </p:cNvSpPr>
          <p:nvPr/>
        </p:nvSpPr>
        <p:spPr>
          <a:xfrm>
            <a:off x="251460" y="1340485"/>
            <a:ext cx="8412163" cy="2646040"/>
          </a:xfrm>
          <a:prstGeom prst="rect">
            <a:avLst/>
          </a:prstGeom>
        </p:spPr>
        <p:txBody>
          <a:bodyPr/>
          <a:lstStyle/>
          <a:p>
            <a:pPr marL="514350" indent="-514350" fontAlgn="auto">
              <a:lnSpc>
                <a:spcPct val="140000"/>
              </a:lnSpc>
              <a:spcAft>
                <a:spcPts val="0"/>
              </a:spcAft>
              <a:buFont typeface="+mj-ea"/>
              <a:buAutoNum type="ea1JpnChsDbPeriod"/>
              <a:defRPr/>
            </a:pPr>
            <a:r>
              <a:rPr lang="zh-CN" altLang="en-US" sz="2400" dirty="0">
                <a:solidFill>
                  <a:srgbClr val="FF0000"/>
                </a:solidFill>
                <a:latin typeface="+mn-lt"/>
                <a:ea typeface="+mn-ea"/>
              </a:rPr>
              <a:t>单元测试</a:t>
            </a:r>
            <a:endParaRPr lang="en-US" altLang="zh-CN" sz="2400" dirty="0">
              <a:solidFill>
                <a:srgbClr val="FF0000"/>
              </a:solidFill>
              <a:latin typeface="+mn-lt"/>
              <a:ea typeface="+mn-ea"/>
            </a:endParaRPr>
          </a:p>
          <a:p>
            <a:pPr marL="514350" indent="-514350" fontAlgn="auto">
              <a:lnSpc>
                <a:spcPct val="140000"/>
              </a:lnSpc>
              <a:spcAft>
                <a:spcPts val="0"/>
              </a:spcAft>
              <a:buFont typeface="+mj-ea"/>
              <a:buAutoNum type="ea1JpnChsDbPeriod"/>
              <a:defRPr/>
            </a:pPr>
            <a:r>
              <a:rPr lang="zh-CN" altLang="en-US" sz="2400" dirty="0">
                <a:solidFill>
                  <a:srgbClr val="FF0000"/>
                </a:solidFill>
                <a:latin typeface="+mj-ea"/>
                <a:ea typeface="+mj-ea"/>
              </a:rPr>
              <a:t>集成测试</a:t>
            </a:r>
            <a:endParaRPr lang="en-US" altLang="zh-CN" sz="2400" dirty="0">
              <a:solidFill>
                <a:srgbClr val="FF0000"/>
              </a:solidFill>
              <a:latin typeface="+mj-ea"/>
              <a:ea typeface="+mj-ea"/>
            </a:endParaRPr>
          </a:p>
          <a:p>
            <a:pPr marL="514350" indent="-514350" fontAlgn="auto">
              <a:lnSpc>
                <a:spcPct val="140000"/>
              </a:lnSpc>
              <a:spcAft>
                <a:spcPts val="0"/>
              </a:spcAft>
              <a:buFont typeface="+mj-ea"/>
              <a:buAutoNum type="ea1JpnChsDbPeriod"/>
              <a:defRPr/>
            </a:pPr>
            <a:r>
              <a:rPr lang="zh-CN" altLang="en-US" sz="2400" dirty="0" smtClean="0">
                <a:solidFill>
                  <a:srgbClr val="FF0000"/>
                </a:solidFill>
                <a:latin typeface="+mj-ea"/>
                <a:ea typeface="+mj-ea"/>
              </a:rPr>
              <a:t>系统测试</a:t>
            </a:r>
            <a:endParaRPr lang="en-US" altLang="zh-CN" sz="2400" dirty="0" smtClean="0">
              <a:solidFill>
                <a:srgbClr val="FF0000"/>
              </a:solidFill>
              <a:latin typeface="+mj-ea"/>
              <a:ea typeface="+mj-ea"/>
            </a:endParaRPr>
          </a:p>
          <a:p>
            <a:pPr marL="514350" indent="-514350" fontAlgn="auto">
              <a:lnSpc>
                <a:spcPct val="140000"/>
              </a:lnSpc>
              <a:spcAft>
                <a:spcPts val="0"/>
              </a:spcAft>
              <a:buFont typeface="+mj-ea"/>
              <a:buAutoNum type="ea1JpnChsDbPeriod"/>
              <a:defRPr/>
            </a:pPr>
            <a:r>
              <a:rPr lang="zh-CN" altLang="en-US" sz="2400" dirty="0">
                <a:solidFill>
                  <a:srgbClr val="FF0000"/>
                </a:solidFill>
                <a:latin typeface="+mj-ea"/>
              </a:rPr>
              <a:t>确认</a:t>
            </a:r>
            <a:r>
              <a:rPr lang="zh-CN" altLang="en-US" sz="2400" dirty="0" smtClean="0">
                <a:solidFill>
                  <a:srgbClr val="FF0000"/>
                </a:solidFill>
                <a:latin typeface="+mj-ea"/>
              </a:rPr>
              <a:t>测试</a:t>
            </a:r>
            <a:endParaRPr lang="en-US" altLang="zh-CN" sz="2400" dirty="0">
              <a:solidFill>
                <a:srgbClr val="FF0000"/>
              </a:solidFill>
              <a:latin typeface="+mj-ea"/>
              <a:ea typeface="+mj-ea"/>
            </a:endParaRPr>
          </a:p>
          <a:p>
            <a:pPr marL="514350" indent="-514350" fontAlgn="auto">
              <a:lnSpc>
                <a:spcPct val="140000"/>
              </a:lnSpc>
              <a:spcAft>
                <a:spcPts val="0"/>
              </a:spcAft>
              <a:buFont typeface="+mj-ea"/>
              <a:buAutoNum type="ea1JpnChsDbPeriod"/>
              <a:defRPr/>
            </a:pPr>
            <a:r>
              <a:rPr lang="zh-CN" altLang="en-US" sz="2400" dirty="0">
                <a:solidFill>
                  <a:srgbClr val="FF0000"/>
                </a:solidFill>
                <a:latin typeface="+mj-ea"/>
                <a:ea typeface="+mj-ea"/>
              </a:rPr>
              <a:t>验收测试</a:t>
            </a:r>
            <a:endParaRPr lang="zh-CN" altLang="en-US" sz="2400" dirty="0">
              <a:solidFill>
                <a:srgbClr val="FF0000"/>
              </a:solidFill>
              <a:latin typeface="+mj-ea"/>
              <a:ea typeface="+mj-ea"/>
            </a:endParaRPr>
          </a:p>
        </p:txBody>
      </p:sp>
      <p:pic>
        <p:nvPicPr>
          <p:cNvPr id="23555" name="Picture 9" descr="PE01561_"/>
          <p:cNvPicPr>
            <a:picLocks noChangeAspect="1" noChangeArrowheads="1"/>
          </p:cNvPicPr>
          <p:nvPr/>
        </p:nvPicPr>
        <p:blipFill>
          <a:blip r:embed="rId1"/>
          <a:srcRect/>
          <a:stretch>
            <a:fillRect/>
          </a:stretch>
        </p:blipFill>
        <p:spPr bwMode="auto">
          <a:xfrm>
            <a:off x="4929187" y="4221088"/>
            <a:ext cx="3449637" cy="2125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按阶段划分</a:t>
            </a:r>
            <a:r>
              <a:rPr lang="en-US" altLang="zh-CN" dirty="0" smtClean="0"/>
              <a:t>-</a:t>
            </a:r>
            <a:r>
              <a:rPr lang="zh-CN" altLang="en-US" dirty="0" smtClean="0"/>
              <a:t>单元测试</a:t>
            </a:r>
            <a:endParaRPr lang="zh-CN" altLang="en-US" dirty="0"/>
          </a:p>
        </p:txBody>
      </p:sp>
      <p:sp>
        <p:nvSpPr>
          <p:cNvPr id="25602" name="Rectangle 3"/>
          <p:cNvSpPr txBox="1">
            <a:spLocks noChangeArrowheads="1"/>
          </p:cNvSpPr>
          <p:nvPr/>
        </p:nvSpPr>
        <p:spPr bwMode="auto">
          <a:xfrm>
            <a:off x="358775" y="1143000"/>
            <a:ext cx="8642350" cy="5572125"/>
          </a:xfrm>
          <a:prstGeom prst="rect">
            <a:avLst/>
          </a:prstGeom>
          <a:noFill/>
          <a:ln w="9525">
            <a:noFill/>
            <a:miter lim="800000"/>
          </a:ln>
        </p:spPr>
        <p:txBody>
          <a:bodyPr/>
          <a:lstStyle/>
          <a:p>
            <a:pPr>
              <a:spcBef>
                <a:spcPct val="20000"/>
              </a:spcBef>
              <a:buSzPct val="80000"/>
              <a:buFont typeface="Wingdings" panose="05000000000000000000" pitchFamily="2" charset="2"/>
              <a:buChar char="p"/>
            </a:pPr>
            <a:r>
              <a:rPr lang="zh-CN" altLang="en-US" sz="2400" dirty="0">
                <a:latin typeface="Calibri" panose="020F0502020204030204" pitchFamily="34" charset="0"/>
              </a:rPr>
              <a:t> 单元测试又称为模块测试，是针对程序的一种测试。</a:t>
            </a:r>
            <a:endParaRPr lang="en-US" altLang="zh-CN" sz="2400" dirty="0">
              <a:latin typeface="Calibri" panose="020F0502020204030204" pitchFamily="34" charset="0"/>
            </a:endParaRPr>
          </a:p>
          <a:p>
            <a:pPr marL="914400" lvl="1" indent="-457200">
              <a:spcBef>
                <a:spcPct val="20000"/>
              </a:spcBef>
              <a:buSzPct val="80000"/>
              <a:buFont typeface="+mj-ea"/>
              <a:buAutoNum type="circleNumDbPlain"/>
            </a:pPr>
            <a:r>
              <a:rPr lang="zh-CN" altLang="en-US" sz="2400" dirty="0">
                <a:latin typeface="Calibri" panose="020F0502020204030204" pitchFamily="34" charset="0"/>
              </a:rPr>
              <a:t>模块：</a:t>
            </a:r>
            <a:r>
              <a:rPr lang="en-US" altLang="zh-CN" sz="2400" dirty="0">
                <a:latin typeface="Calibri" panose="020F0502020204030204" pitchFamily="34" charset="0"/>
              </a:rPr>
              <a:t>C</a:t>
            </a:r>
            <a:r>
              <a:rPr lang="zh-CN" altLang="en-US" sz="2400" dirty="0">
                <a:latin typeface="Calibri" panose="020F0502020204030204" pitchFamily="34" charset="0"/>
              </a:rPr>
              <a:t>（函数），</a:t>
            </a:r>
            <a:r>
              <a:rPr lang="en-US" altLang="zh-CN" sz="2400" dirty="0">
                <a:latin typeface="Calibri" panose="020F0502020204030204" pitchFamily="34" charset="0"/>
              </a:rPr>
              <a:t>java</a:t>
            </a:r>
            <a:r>
              <a:rPr lang="zh-CN" altLang="en-US" sz="2400" dirty="0">
                <a:latin typeface="Calibri" panose="020F0502020204030204" pitchFamily="34" charset="0"/>
              </a:rPr>
              <a:t>（方法</a:t>
            </a:r>
            <a:r>
              <a:rPr lang="zh-CN" altLang="en-US" sz="2400" dirty="0" smtClean="0">
                <a:latin typeface="Calibri" panose="020F0502020204030204" pitchFamily="34" charset="0"/>
              </a:rPr>
              <a:t>）</a:t>
            </a:r>
            <a:endParaRPr lang="en-US" altLang="zh-CN" sz="2400" dirty="0">
              <a:latin typeface="Calibri" panose="020F0502020204030204" pitchFamily="34" charset="0"/>
            </a:endParaRPr>
          </a:p>
          <a:p>
            <a:pPr marL="914400" lvl="1" indent="-457200">
              <a:spcBef>
                <a:spcPct val="20000"/>
              </a:spcBef>
              <a:buSzPct val="80000"/>
              <a:buFont typeface="+mj-ea"/>
              <a:buAutoNum type="circleNumDbPlain"/>
            </a:pPr>
            <a:r>
              <a:rPr lang="zh-CN" altLang="en-US" sz="2400" dirty="0" smtClean="0">
                <a:solidFill>
                  <a:srgbClr val="FF0000"/>
                </a:solidFill>
                <a:latin typeface="Calibri" panose="020F0502020204030204" pitchFamily="34" charset="0"/>
              </a:rPr>
              <a:t>模块</a:t>
            </a:r>
            <a:r>
              <a:rPr lang="zh-CN" altLang="en-US" sz="2400" dirty="0">
                <a:solidFill>
                  <a:srgbClr val="FF0000"/>
                </a:solidFill>
                <a:latin typeface="Calibri" panose="020F0502020204030204" pitchFamily="34" charset="0"/>
              </a:rPr>
              <a:t>的基本属性：名字、明确的功能、与其他模块的关联、算法。</a:t>
            </a:r>
            <a:endParaRPr lang="en-US" altLang="zh-CN" sz="2400" dirty="0">
              <a:latin typeface="Calibri" panose="020F0502020204030204" pitchFamily="34" charset="0"/>
            </a:endParaRPr>
          </a:p>
          <a:p>
            <a:pPr lvl="2">
              <a:spcBef>
                <a:spcPct val="20000"/>
              </a:spcBef>
              <a:buSzPct val="80000"/>
              <a:buFont typeface="Wingdings" panose="05000000000000000000" pitchFamily="2" charset="2"/>
              <a:buChar char="p"/>
            </a:pPr>
            <a:endParaRPr lang="en-US" altLang="zh-CN" sz="2400" dirty="0">
              <a:latin typeface="Calibri" panose="020F0502020204030204" pitchFamily="34" charset="0"/>
            </a:endParaRPr>
          </a:p>
          <a:p>
            <a:pPr lvl="1">
              <a:spcBef>
                <a:spcPct val="20000"/>
              </a:spcBef>
              <a:buSzPct val="80000"/>
            </a:pPr>
            <a:r>
              <a:rPr lang="zh-CN" altLang="en-US" sz="2400" b="1" dirty="0">
                <a:solidFill>
                  <a:srgbClr val="FF0000"/>
                </a:solidFill>
                <a:latin typeface="Calibri" panose="020F0502020204030204" pitchFamily="34" charset="0"/>
              </a:rPr>
              <a:t>在实际中，很多的单元测试工作都是程序员在做</a:t>
            </a:r>
            <a:endParaRPr lang="en-US" altLang="zh-CN" sz="2400" b="1" dirty="0">
              <a:solidFill>
                <a:srgbClr val="FF0000"/>
              </a:solidFill>
              <a:latin typeface="Calibri" panose="020F0502020204030204" pitchFamily="34" charset="0"/>
            </a:endParaRPr>
          </a:p>
          <a:p>
            <a:pPr lvl="1">
              <a:spcBef>
                <a:spcPct val="20000"/>
              </a:spcBef>
              <a:buSzPct val="80000"/>
              <a:buFont typeface="Wingdings" panose="05000000000000000000" pitchFamily="2" charset="2"/>
              <a:buChar char="p"/>
            </a:pPr>
            <a:endParaRPr lang="en-US" altLang="zh-CN" sz="2400" b="1" dirty="0">
              <a:solidFill>
                <a:srgbClr val="FF0000"/>
              </a:solidFill>
              <a:latin typeface="Calibri" panose="020F0502020204030204" pitchFamily="34" charset="0"/>
            </a:endParaRPr>
          </a:p>
          <a:p>
            <a:pPr lvl="1">
              <a:spcBef>
                <a:spcPct val="20000"/>
              </a:spcBef>
              <a:buSzPct val="80000"/>
              <a:buFont typeface="Wingdings" panose="05000000000000000000" pitchFamily="2" charset="2"/>
              <a:buChar char="p"/>
            </a:pPr>
            <a:r>
              <a:rPr lang="zh-CN" altLang="en-US" sz="2400" dirty="0">
                <a:latin typeface="Calibri" panose="020F0502020204030204" pitchFamily="34" charset="0"/>
              </a:rPr>
              <a:t>实际意义：一开始并不把程序作为一个整体来测，而首先集中测试最小单元，这样能尽早的发现问题，解决问题。</a:t>
            </a:r>
            <a:endParaRPr lang="en-US" altLang="zh-CN" sz="2400" dirty="0">
              <a:latin typeface="Calibri" panose="020F0502020204030204" pitchFamily="34" charset="0"/>
            </a:endParaRPr>
          </a:p>
          <a:p>
            <a:pPr lvl="1">
              <a:spcBef>
                <a:spcPct val="20000"/>
              </a:spcBef>
              <a:buSzPct val="80000"/>
              <a:buFont typeface="Wingdings" panose="05000000000000000000" pitchFamily="2" charset="2"/>
              <a:buChar char="p"/>
            </a:pPr>
            <a:endParaRPr lang="en-US" altLang="zh-CN" sz="24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按阶段划分</a:t>
            </a:r>
            <a:r>
              <a:rPr lang="en-US" altLang="zh-CN" dirty="0" smtClean="0"/>
              <a:t>-</a:t>
            </a:r>
            <a:r>
              <a:rPr lang="zh-CN" altLang="en-US" dirty="0" smtClean="0"/>
              <a:t>集成测试</a:t>
            </a:r>
            <a:endParaRPr lang="zh-CN" altLang="en-US" dirty="0"/>
          </a:p>
        </p:txBody>
      </p:sp>
      <p:sp>
        <p:nvSpPr>
          <p:cNvPr id="4" name="Rectangle 3"/>
          <p:cNvSpPr txBox="1">
            <a:spLocks noChangeArrowheads="1"/>
          </p:cNvSpPr>
          <p:nvPr/>
        </p:nvSpPr>
        <p:spPr>
          <a:xfrm>
            <a:off x="358775" y="1143000"/>
            <a:ext cx="8642350" cy="2862064"/>
          </a:xfrm>
          <a:prstGeom prst="rect">
            <a:avLst/>
          </a:prstGeom>
        </p:spPr>
        <p:txBody>
          <a:bodyPr/>
          <a:lstStyle/>
          <a:p>
            <a:pPr lvl="1" fontAlgn="auto">
              <a:spcBef>
                <a:spcPct val="20000"/>
              </a:spcBef>
              <a:spcAft>
                <a:spcPts val="0"/>
              </a:spcAft>
              <a:buSzPct val="80000"/>
              <a:buFont typeface="Wingdings" panose="05000000000000000000" pitchFamily="2" charset="2"/>
              <a:buChar char="p"/>
              <a:defRPr/>
            </a:pPr>
            <a:r>
              <a:rPr lang="zh-CN" altLang="en-US" sz="2400" dirty="0">
                <a:latin typeface="+mj-ea"/>
                <a:ea typeface="+mj-ea"/>
              </a:rPr>
              <a:t>时常有这样的情况发生，每个模块都能单独工作，但是将这些模块组装起来之后却不能正常工作。</a:t>
            </a:r>
            <a:endParaRPr lang="en-US" altLang="zh-CN" sz="2400" dirty="0">
              <a:latin typeface="+mj-ea"/>
              <a:ea typeface="+mj-ea"/>
            </a:endParaRPr>
          </a:p>
          <a:p>
            <a:pPr lvl="1" fontAlgn="auto">
              <a:spcBef>
                <a:spcPct val="20000"/>
              </a:spcBef>
              <a:spcAft>
                <a:spcPts val="0"/>
              </a:spcAft>
              <a:buSzPct val="80000"/>
              <a:buFont typeface="Wingdings" panose="05000000000000000000" pitchFamily="2" charset="2"/>
              <a:buChar char="p"/>
              <a:defRPr/>
            </a:pPr>
            <a:r>
              <a:rPr lang="en-US" altLang="zh-CN" sz="2400" dirty="0">
                <a:latin typeface="+mj-ea"/>
                <a:ea typeface="+mj-ea"/>
              </a:rPr>
              <a:t>A</a:t>
            </a:r>
            <a:r>
              <a:rPr lang="zh-CN" altLang="en-US" sz="2400" dirty="0">
                <a:latin typeface="+mj-ea"/>
                <a:ea typeface="+mj-ea"/>
              </a:rPr>
              <a:t>程序员写了代码，这些代码的功能提供给</a:t>
            </a:r>
            <a:r>
              <a:rPr lang="en-US" altLang="zh-CN" sz="2400" dirty="0">
                <a:latin typeface="+mj-ea"/>
                <a:ea typeface="+mj-ea"/>
              </a:rPr>
              <a:t>B</a:t>
            </a:r>
            <a:r>
              <a:rPr lang="zh-CN" altLang="en-US" sz="2400" dirty="0">
                <a:latin typeface="+mj-ea"/>
                <a:ea typeface="+mj-ea"/>
              </a:rPr>
              <a:t>程序员调用，但是由于</a:t>
            </a:r>
            <a:r>
              <a:rPr lang="en-US" altLang="zh-CN" sz="2400" dirty="0">
                <a:latin typeface="+mj-ea"/>
                <a:ea typeface="+mj-ea"/>
              </a:rPr>
              <a:t>A</a:t>
            </a:r>
            <a:r>
              <a:rPr lang="zh-CN" altLang="en-US" sz="2400" dirty="0">
                <a:latin typeface="+mj-ea"/>
                <a:ea typeface="+mj-ea"/>
              </a:rPr>
              <a:t>和</a:t>
            </a:r>
            <a:r>
              <a:rPr lang="en-US" altLang="zh-CN" sz="2400" dirty="0">
                <a:latin typeface="+mj-ea"/>
                <a:ea typeface="+mj-ea"/>
              </a:rPr>
              <a:t>B</a:t>
            </a:r>
            <a:r>
              <a:rPr lang="zh-CN" altLang="en-US" sz="2400" dirty="0">
                <a:latin typeface="+mj-ea"/>
                <a:ea typeface="+mj-ea"/>
              </a:rPr>
              <a:t>之间在方法的命名，大小写等问题上不一致，所以根本无法让</a:t>
            </a:r>
            <a:r>
              <a:rPr lang="en-US" altLang="zh-CN" sz="2400" dirty="0">
                <a:latin typeface="+mj-ea"/>
                <a:ea typeface="+mj-ea"/>
              </a:rPr>
              <a:t>A</a:t>
            </a:r>
            <a:r>
              <a:rPr lang="zh-CN" altLang="en-US" sz="2400" dirty="0">
                <a:latin typeface="+mj-ea"/>
                <a:ea typeface="+mj-ea"/>
              </a:rPr>
              <a:t>的数据给</a:t>
            </a:r>
            <a:r>
              <a:rPr lang="en-US" altLang="zh-CN" sz="2400" dirty="0">
                <a:latin typeface="+mj-ea"/>
                <a:ea typeface="+mj-ea"/>
              </a:rPr>
              <a:t>B</a:t>
            </a:r>
            <a:r>
              <a:rPr lang="zh-CN" altLang="en-US" sz="2400" dirty="0">
                <a:latin typeface="+mj-ea"/>
                <a:ea typeface="+mj-ea"/>
              </a:rPr>
              <a:t>用。</a:t>
            </a:r>
            <a:endParaRPr lang="en-US" altLang="zh-CN" sz="2400" dirty="0">
              <a:latin typeface="+mj-ea"/>
              <a:ea typeface="+mj-ea"/>
            </a:endParaRPr>
          </a:p>
          <a:p>
            <a:pPr lvl="1" fontAlgn="auto">
              <a:spcBef>
                <a:spcPct val="20000"/>
              </a:spcBef>
              <a:spcAft>
                <a:spcPts val="0"/>
              </a:spcAft>
              <a:buSzPct val="80000"/>
              <a:buFont typeface="Wingdings" panose="05000000000000000000" pitchFamily="2" charset="2"/>
              <a:buChar char="p"/>
              <a:defRPr/>
            </a:pPr>
            <a:r>
              <a:rPr lang="zh-CN" altLang="en-US" sz="2400" dirty="0">
                <a:latin typeface="+mj-ea"/>
                <a:ea typeface="+mj-ea"/>
              </a:rPr>
              <a:t>也就是说，在局部上不出问题，整合起来也不出问题吗？这很难说，因此集成测试就显得非常有必要。</a:t>
            </a:r>
            <a:endParaRPr lang="en-US" altLang="zh-CN" sz="2400" dirty="0">
              <a:latin typeface="+mj-ea"/>
              <a:ea typeface="+mj-ea"/>
            </a:endParaRPr>
          </a:p>
          <a:p>
            <a:pPr lvl="1" fontAlgn="auto">
              <a:spcBef>
                <a:spcPct val="20000"/>
              </a:spcBef>
              <a:spcAft>
                <a:spcPts val="0"/>
              </a:spcAft>
              <a:buSzPct val="80000"/>
              <a:buFont typeface="Wingdings" panose="05000000000000000000" pitchFamily="2" charset="2"/>
              <a:buChar char="p"/>
              <a:defRPr/>
            </a:pPr>
            <a:endParaRPr lang="zh-CN" altLang="en-US" sz="2400" dirty="0">
              <a:latin typeface="+mj-ea"/>
              <a:ea typeface="+mj-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按阶段划分</a:t>
            </a:r>
            <a:r>
              <a:rPr lang="en-US" altLang="zh-CN" dirty="0" smtClean="0"/>
              <a:t>-</a:t>
            </a:r>
            <a:r>
              <a:rPr lang="zh-CN" altLang="en-US" dirty="0" smtClean="0"/>
              <a:t>集成测试</a:t>
            </a:r>
            <a:endParaRPr lang="zh-CN" altLang="en-US" dirty="0"/>
          </a:p>
        </p:txBody>
      </p:sp>
      <p:sp>
        <p:nvSpPr>
          <p:cNvPr id="27650" name="Rectangle 3"/>
          <p:cNvSpPr txBox="1">
            <a:spLocks noChangeArrowheads="1"/>
          </p:cNvSpPr>
          <p:nvPr/>
        </p:nvSpPr>
        <p:spPr bwMode="auto">
          <a:xfrm>
            <a:off x="358775" y="1143000"/>
            <a:ext cx="8642350" cy="5572125"/>
          </a:xfrm>
          <a:prstGeom prst="rect">
            <a:avLst/>
          </a:prstGeom>
          <a:noFill/>
          <a:ln w="9525">
            <a:noFill/>
            <a:miter lim="800000"/>
          </a:ln>
        </p:spPr>
        <p:txBody>
          <a:bodyPr/>
          <a:lstStyle/>
          <a:p>
            <a:pPr>
              <a:spcBef>
                <a:spcPct val="20000"/>
              </a:spcBef>
              <a:buSzPct val="80000"/>
              <a:buFont typeface="Wingdings" panose="05000000000000000000" pitchFamily="2" charset="2"/>
              <a:buChar char="p"/>
            </a:pPr>
            <a:r>
              <a:rPr lang="zh-CN" altLang="en-US" sz="2400" dirty="0">
                <a:latin typeface="Calibri" panose="020F0502020204030204" pitchFamily="34" charset="0"/>
              </a:rPr>
              <a:t> </a:t>
            </a:r>
            <a:r>
              <a:rPr lang="zh-CN" altLang="en-US" sz="2400" dirty="0">
                <a:solidFill>
                  <a:srgbClr val="FF0000"/>
                </a:solidFill>
                <a:latin typeface="Calibri" panose="020F0502020204030204" pitchFamily="34" charset="0"/>
              </a:rPr>
              <a:t>集成测试又称为接口测试，是针对程序接口的一种测试。</a:t>
            </a:r>
            <a:endParaRPr lang="en-US" altLang="zh-CN" sz="2400" dirty="0">
              <a:latin typeface="Calibri" panose="020F0502020204030204" pitchFamily="34" charset="0"/>
            </a:endParaRPr>
          </a:p>
          <a:p>
            <a:pPr lvl="1">
              <a:spcBef>
                <a:spcPct val="20000"/>
              </a:spcBef>
              <a:buSzPct val="80000"/>
            </a:pPr>
            <a:r>
              <a:rPr lang="zh-CN" altLang="en-US" sz="2400" dirty="0">
                <a:latin typeface="Calibri" panose="020F0502020204030204" pitchFamily="34" charset="0"/>
              </a:rPr>
              <a:t>接口：模块与模块之间的耦合</a:t>
            </a:r>
            <a:endParaRPr lang="en-US" altLang="zh-CN" sz="2400" dirty="0">
              <a:latin typeface="Calibri" panose="020F0502020204030204" pitchFamily="34" charset="0"/>
            </a:endParaRPr>
          </a:p>
          <a:p>
            <a:pPr lvl="1">
              <a:spcBef>
                <a:spcPct val="20000"/>
              </a:spcBef>
              <a:buSzPct val="80000"/>
            </a:pPr>
            <a:endParaRPr lang="en-US" altLang="zh-CN" sz="2400" b="1" dirty="0">
              <a:solidFill>
                <a:srgbClr val="FF0000"/>
              </a:solidFill>
              <a:latin typeface="Calibri" panose="020F0502020204030204" pitchFamily="34" charset="0"/>
            </a:endParaRPr>
          </a:p>
          <a:p>
            <a:pPr lvl="1">
              <a:spcBef>
                <a:spcPct val="20000"/>
              </a:spcBef>
              <a:buSzPct val="80000"/>
            </a:pPr>
            <a:r>
              <a:rPr lang="zh-CN" altLang="en-US" sz="2400" dirty="0">
                <a:latin typeface="Calibri" panose="020F0502020204030204" pitchFamily="34" charset="0"/>
              </a:rPr>
              <a:t>实际意义：单元测试做完后，方法已经没有问题了，局部不出问题了，程序员之间的各个功能整合起来，集中测试，要保证整合后的代码和代码实现的功能完全对接，没有问题。因此集成测试就显得非常有</a:t>
            </a:r>
            <a:r>
              <a:rPr lang="zh-CN" altLang="en-US" sz="2400" dirty="0" smtClean="0">
                <a:latin typeface="Calibri" panose="020F0502020204030204" pitchFamily="34" charset="0"/>
              </a:rPr>
              <a:t>必要。</a:t>
            </a:r>
            <a:endParaRPr lang="en-US" altLang="zh-CN" sz="2400" dirty="0">
              <a:latin typeface="Calibri" panose="020F0502020204030204" pitchFamily="34" charset="0"/>
            </a:endParaRPr>
          </a:p>
          <a:p>
            <a:pPr marL="914400" lvl="1" indent="-457200">
              <a:spcBef>
                <a:spcPct val="20000"/>
              </a:spcBef>
              <a:buSzPct val="80000"/>
              <a:buFont typeface="+mj-lt"/>
              <a:buAutoNum type="arabicPeriod"/>
            </a:pPr>
            <a:endParaRPr lang="en-US" altLang="zh-CN" sz="2400" dirty="0">
              <a:latin typeface="Calibri" panose="020F0502020204030204" pitchFamily="34" charset="0"/>
            </a:endParaRPr>
          </a:p>
          <a:p>
            <a:pPr lvl="1">
              <a:spcBef>
                <a:spcPct val="20000"/>
              </a:spcBef>
              <a:buSzPct val="80000"/>
            </a:pPr>
            <a:r>
              <a:rPr lang="zh-CN" altLang="en-US" sz="2400" dirty="0">
                <a:latin typeface="Calibri" panose="020F0502020204030204" pitchFamily="34" charset="0"/>
              </a:rPr>
              <a:t>现在问题出来了，我们怎么做集成呢</a:t>
            </a:r>
            <a:r>
              <a:rPr lang="zh-CN" altLang="en-US" sz="2400" dirty="0" smtClean="0">
                <a:latin typeface="Calibri" panose="020F0502020204030204" pitchFamily="34" charset="0"/>
              </a:rPr>
              <a:t>？</a:t>
            </a:r>
            <a:endParaRPr lang="en-US" altLang="zh-CN" sz="2400" dirty="0">
              <a:latin typeface="Calibri" panose="020F0502020204030204" pitchFamily="34" charset="0"/>
            </a:endParaRPr>
          </a:p>
          <a:p>
            <a:pPr lvl="1">
              <a:spcBef>
                <a:spcPct val="20000"/>
              </a:spcBef>
              <a:buSzPct val="80000"/>
            </a:pPr>
            <a:r>
              <a:rPr lang="zh-CN" altLang="en-US" sz="2400" dirty="0" smtClean="0">
                <a:latin typeface="Calibri" panose="020F0502020204030204" pitchFamily="34" charset="0"/>
              </a:rPr>
              <a:t>独立的</a:t>
            </a:r>
            <a:r>
              <a:rPr lang="zh-CN" altLang="en-US" sz="2400" dirty="0">
                <a:latin typeface="Calibri" panose="020F0502020204030204" pitchFamily="34" charset="0"/>
              </a:rPr>
              <a:t>测试完成后，组合成一个整体</a:t>
            </a:r>
            <a:r>
              <a:rPr lang="zh-CN" altLang="en-US" sz="2400" dirty="0" smtClean="0">
                <a:latin typeface="Calibri" panose="020F0502020204030204" pitchFamily="34" charset="0"/>
              </a:rPr>
              <a:t>测试，</a:t>
            </a:r>
            <a:r>
              <a:rPr lang="zh-CN" altLang="en-US" sz="2400" b="1" dirty="0">
                <a:solidFill>
                  <a:srgbClr val="FF0000"/>
                </a:solidFill>
                <a:latin typeface="Calibri" panose="020F0502020204030204" pitchFamily="34" charset="0"/>
              </a:rPr>
              <a:t>非增量式</a:t>
            </a:r>
            <a:r>
              <a:rPr lang="zh-CN" altLang="en-US" sz="2400" b="1" dirty="0" smtClean="0">
                <a:solidFill>
                  <a:srgbClr val="FF0000"/>
                </a:solidFill>
                <a:latin typeface="Calibri" panose="020F0502020204030204" pitchFamily="34" charset="0"/>
              </a:rPr>
              <a:t>集成</a:t>
            </a:r>
            <a:endParaRPr lang="en-US" altLang="zh-CN" sz="2400" b="1" dirty="0">
              <a:solidFill>
                <a:srgbClr val="FF0000"/>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按阶段划分</a:t>
            </a:r>
            <a:r>
              <a:rPr lang="en-US" altLang="zh-CN" dirty="0" smtClean="0"/>
              <a:t>-</a:t>
            </a:r>
            <a:r>
              <a:rPr lang="zh-CN" altLang="en-US" dirty="0" smtClean="0"/>
              <a:t>集成测试</a:t>
            </a:r>
            <a:endParaRPr lang="zh-CN" altLang="en-US" dirty="0"/>
          </a:p>
        </p:txBody>
      </p:sp>
      <p:sp>
        <p:nvSpPr>
          <p:cNvPr id="28674" name="Rectangle 3"/>
          <p:cNvSpPr txBox="1">
            <a:spLocks noChangeArrowheads="1"/>
          </p:cNvSpPr>
          <p:nvPr/>
        </p:nvSpPr>
        <p:spPr bwMode="auto">
          <a:xfrm>
            <a:off x="358775" y="1143000"/>
            <a:ext cx="8642350" cy="5572125"/>
          </a:xfrm>
          <a:prstGeom prst="rect">
            <a:avLst/>
          </a:prstGeom>
          <a:noFill/>
          <a:ln w="9525">
            <a:noFill/>
            <a:miter lim="800000"/>
          </a:ln>
        </p:spPr>
        <p:txBody>
          <a:bodyPr/>
          <a:lstStyle/>
          <a:p>
            <a:pPr marL="0" lvl="2">
              <a:spcBef>
                <a:spcPct val="20000"/>
              </a:spcBef>
              <a:buSzPct val="80000"/>
            </a:pPr>
            <a:r>
              <a:rPr lang="zh-CN" altLang="en-US" sz="2400" dirty="0" smtClean="0">
                <a:latin typeface="Calibri" panose="020F0502020204030204" pitchFamily="34" charset="0"/>
              </a:rPr>
              <a:t>问题</a:t>
            </a:r>
            <a:r>
              <a:rPr lang="zh-CN" altLang="en-US" sz="2400" dirty="0">
                <a:latin typeface="Calibri" panose="020F0502020204030204" pitchFamily="34" charset="0"/>
              </a:rPr>
              <a:t>：容易出现混乱，因为测试时可能发现一大堆问题，但每个故障的定位和纠正问题很难</a:t>
            </a:r>
            <a:r>
              <a:rPr lang="zh-CN" altLang="en-US" sz="2400" dirty="0" smtClean="0">
                <a:latin typeface="Calibri" panose="020F0502020204030204" pitchFamily="34" charset="0"/>
              </a:rPr>
              <a:t>。</a:t>
            </a:r>
            <a:endParaRPr lang="en-US" altLang="zh-CN" sz="2400" dirty="0">
              <a:latin typeface="Calibri" panose="020F0502020204030204" pitchFamily="34" charset="0"/>
            </a:endParaRPr>
          </a:p>
          <a:p>
            <a:pPr marL="0" lvl="2">
              <a:spcBef>
                <a:spcPct val="20000"/>
              </a:spcBef>
              <a:buSzPct val="80000"/>
            </a:pPr>
            <a:endParaRPr lang="en-US" altLang="zh-CN" sz="2400" dirty="0">
              <a:latin typeface="Calibri" panose="020F0502020204030204" pitchFamily="34" charset="0"/>
            </a:endParaRPr>
          </a:p>
          <a:p>
            <a:pPr marL="0" lvl="2">
              <a:spcBef>
                <a:spcPct val="20000"/>
              </a:spcBef>
              <a:buSzPct val="80000"/>
            </a:pPr>
            <a:r>
              <a:rPr lang="zh-CN" altLang="en-US" sz="2400" dirty="0" smtClean="0">
                <a:latin typeface="Calibri" panose="020F0502020204030204" pitchFamily="34" charset="0"/>
              </a:rPr>
              <a:t>把</a:t>
            </a:r>
            <a:r>
              <a:rPr lang="zh-CN" altLang="en-US" sz="2400" dirty="0">
                <a:latin typeface="Calibri" panose="020F0502020204030204" pitchFamily="34" charset="0"/>
              </a:rPr>
              <a:t>一个待测模块组合到已经测试过的模块上去，再进行测试，这种方式称为</a:t>
            </a:r>
            <a:r>
              <a:rPr lang="zh-CN" altLang="en-US" sz="2400" b="1" dirty="0">
                <a:solidFill>
                  <a:srgbClr val="FF0000"/>
                </a:solidFill>
                <a:latin typeface="Calibri" panose="020F0502020204030204" pitchFamily="34" charset="0"/>
              </a:rPr>
              <a:t>增量式集成</a:t>
            </a:r>
            <a:endParaRPr lang="en-US" altLang="zh-CN" sz="2400" b="1" dirty="0">
              <a:solidFill>
                <a:srgbClr val="FF0000"/>
              </a:solidFill>
              <a:latin typeface="Calibri" panose="020F0502020204030204" pitchFamily="34" charset="0"/>
            </a:endParaRPr>
          </a:p>
          <a:p>
            <a:pPr lvl="3">
              <a:spcBef>
                <a:spcPct val="20000"/>
              </a:spcBef>
              <a:buSzPct val="80000"/>
              <a:buFont typeface="Wingdings" panose="05000000000000000000" pitchFamily="2" charset="2"/>
              <a:buChar char="p"/>
            </a:pPr>
            <a:r>
              <a:rPr lang="zh-CN" altLang="en-US" sz="2400" b="1" dirty="0">
                <a:solidFill>
                  <a:srgbClr val="FF0000"/>
                </a:solidFill>
                <a:latin typeface="Calibri" panose="020F0502020204030204" pitchFamily="34" charset="0"/>
              </a:rPr>
              <a:t>自顶向下：桩程序</a:t>
            </a:r>
            <a:endParaRPr lang="en-US" altLang="zh-CN" sz="2400" b="1" dirty="0">
              <a:solidFill>
                <a:srgbClr val="FF0000"/>
              </a:solidFill>
              <a:latin typeface="Calibri" panose="020F0502020204030204" pitchFamily="34" charset="0"/>
            </a:endParaRPr>
          </a:p>
          <a:p>
            <a:pPr lvl="3">
              <a:spcBef>
                <a:spcPct val="20000"/>
              </a:spcBef>
              <a:buSzPct val="80000"/>
              <a:buFont typeface="Wingdings" panose="05000000000000000000" pitchFamily="2" charset="2"/>
              <a:buChar char="p"/>
            </a:pPr>
            <a:r>
              <a:rPr lang="zh-CN" altLang="en-US" sz="2400" b="1" dirty="0">
                <a:solidFill>
                  <a:srgbClr val="FF0000"/>
                </a:solidFill>
                <a:latin typeface="Calibri" panose="020F0502020204030204" pitchFamily="34" charset="0"/>
              </a:rPr>
              <a:t>自底向上：驱动程序</a:t>
            </a:r>
            <a:endParaRPr lang="en-US" altLang="zh-CN" sz="2400" b="1" dirty="0">
              <a:solidFill>
                <a:srgbClr val="FF0000"/>
              </a:solidFill>
              <a:latin typeface="Calibri" panose="020F0502020204030204" pitchFamily="34" charset="0"/>
            </a:endParaRPr>
          </a:p>
          <a:p>
            <a:pPr lvl="2">
              <a:spcBef>
                <a:spcPct val="20000"/>
              </a:spcBef>
              <a:buSzPct val="80000"/>
              <a:buFont typeface="Wingdings" panose="05000000000000000000" pitchFamily="2" charset="2"/>
              <a:buChar char="p"/>
            </a:pPr>
            <a:endParaRPr lang="en-US" altLang="zh-CN" sz="2400" dirty="0">
              <a:latin typeface="Calibri" panose="020F0502020204030204" pitchFamily="34" charset="0"/>
            </a:endParaRPr>
          </a:p>
          <a:p>
            <a:pPr lvl="2">
              <a:spcBef>
                <a:spcPct val="20000"/>
              </a:spcBef>
              <a:buSzPct val="80000"/>
              <a:buFont typeface="Wingdings" panose="05000000000000000000" pitchFamily="2" charset="2"/>
              <a:buChar char="p"/>
            </a:pPr>
            <a:endParaRPr lang="en-US" altLang="zh-CN" sz="2400" dirty="0">
              <a:latin typeface="Calibri" panose="020F0502020204030204" pitchFamily="34" charset="0"/>
            </a:endParaRPr>
          </a:p>
        </p:txBody>
      </p:sp>
      <p:pic>
        <p:nvPicPr>
          <p:cNvPr id="28675" name="Picture 2"/>
          <p:cNvPicPr>
            <a:picLocks noChangeAspect="1" noChangeArrowheads="1"/>
          </p:cNvPicPr>
          <p:nvPr/>
        </p:nvPicPr>
        <p:blipFill>
          <a:blip r:embed="rId1"/>
          <a:srcRect/>
          <a:stretch>
            <a:fillRect/>
          </a:stretch>
        </p:blipFill>
        <p:spPr bwMode="auto">
          <a:xfrm>
            <a:off x="5364088" y="4501604"/>
            <a:ext cx="3438525" cy="181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按阶段划分</a:t>
            </a:r>
            <a:r>
              <a:rPr lang="en-US" altLang="zh-CN" dirty="0" smtClean="0"/>
              <a:t>-</a:t>
            </a:r>
            <a:r>
              <a:rPr lang="zh-CN" altLang="en-US" dirty="0" smtClean="0"/>
              <a:t>系统测试</a:t>
            </a:r>
            <a:endParaRPr lang="zh-CN" altLang="en-US" dirty="0"/>
          </a:p>
        </p:txBody>
      </p:sp>
      <p:sp>
        <p:nvSpPr>
          <p:cNvPr id="4" name="Rectangle 3"/>
          <p:cNvSpPr txBox="1">
            <a:spLocks noChangeArrowheads="1"/>
          </p:cNvSpPr>
          <p:nvPr/>
        </p:nvSpPr>
        <p:spPr>
          <a:xfrm>
            <a:off x="285750" y="928688"/>
            <a:ext cx="8642350" cy="5929312"/>
          </a:xfrm>
          <a:prstGeom prst="rect">
            <a:avLst/>
          </a:prstGeom>
        </p:spPr>
        <p:txBody>
          <a:bodyPr/>
          <a:lstStyle/>
          <a:p>
            <a:pPr fontAlgn="auto">
              <a:spcBef>
                <a:spcPct val="20000"/>
              </a:spcBef>
              <a:spcAft>
                <a:spcPts val="0"/>
              </a:spcAft>
              <a:buSzPct val="80000"/>
              <a:buFont typeface="Wingdings" panose="05000000000000000000" pitchFamily="2" charset="2"/>
              <a:buChar char="p"/>
              <a:defRPr/>
            </a:pPr>
            <a:r>
              <a:rPr lang="zh-CN" altLang="en-US" sz="2400" dirty="0">
                <a:solidFill>
                  <a:srgbClr val="FF0000"/>
                </a:solidFill>
                <a:latin typeface="+mn-lt"/>
                <a:ea typeface="+mn-ea"/>
              </a:rPr>
              <a:t> 什么是系统测试</a:t>
            </a:r>
            <a:endParaRPr lang="en-US" altLang="zh-CN" sz="2400" dirty="0">
              <a:solidFill>
                <a:srgbClr val="FF0000"/>
              </a:solidFill>
              <a:latin typeface="+mn-lt"/>
              <a:ea typeface="+mn-ea"/>
            </a:endParaRPr>
          </a:p>
          <a:p>
            <a:pPr lvl="1" fontAlgn="auto">
              <a:spcBef>
                <a:spcPts val="0"/>
              </a:spcBef>
              <a:spcAft>
                <a:spcPts val="0"/>
              </a:spcAft>
              <a:buFont typeface="Wingdings" panose="05000000000000000000" pitchFamily="2" charset="2"/>
              <a:buChar char="Ø"/>
              <a:defRPr/>
            </a:pPr>
            <a:r>
              <a:rPr lang="zh-CN" altLang="en-US" sz="2400" dirty="0">
                <a:solidFill>
                  <a:srgbClr val="FF0000"/>
                </a:solidFill>
                <a:latin typeface="+mn-lt"/>
                <a:ea typeface="+mn-ea"/>
              </a:rPr>
              <a:t>将已经确认的软件、计算机硬件、外设、网络等其他元素结合在一起，进行信息系统的各种组装测试和确认测试</a:t>
            </a:r>
            <a:r>
              <a:rPr lang="en-US" altLang="zh-CN" sz="2400" dirty="0">
                <a:solidFill>
                  <a:srgbClr val="FF0000"/>
                </a:solidFill>
                <a:latin typeface="+mn-lt"/>
                <a:ea typeface="+mn-ea"/>
              </a:rPr>
              <a:t>.</a:t>
            </a:r>
            <a:endParaRPr lang="en-US" altLang="zh-CN" sz="2400" dirty="0">
              <a:solidFill>
                <a:srgbClr val="FF0000"/>
              </a:solidFill>
              <a:latin typeface="+mn-lt"/>
              <a:ea typeface="+mn-ea"/>
            </a:endParaRPr>
          </a:p>
          <a:p>
            <a:pPr lvl="1" fontAlgn="auto">
              <a:spcBef>
                <a:spcPts val="0"/>
              </a:spcBef>
              <a:spcAft>
                <a:spcPts val="0"/>
              </a:spcAft>
              <a:buFont typeface="Wingdings" panose="05000000000000000000" pitchFamily="2" charset="2"/>
              <a:buChar char="Ø"/>
              <a:defRPr/>
            </a:pPr>
            <a:endParaRPr lang="en-US" altLang="zh-CN" sz="2400" dirty="0">
              <a:solidFill>
                <a:srgbClr val="FF0000"/>
              </a:solidFill>
              <a:latin typeface="+mn-lt"/>
              <a:ea typeface="+mn-ea"/>
            </a:endParaRPr>
          </a:p>
          <a:p>
            <a:pPr lvl="1" fontAlgn="auto">
              <a:spcBef>
                <a:spcPts val="0"/>
              </a:spcBef>
              <a:spcAft>
                <a:spcPts val="0"/>
              </a:spcAft>
              <a:buFont typeface="Wingdings" panose="05000000000000000000" pitchFamily="2" charset="2"/>
              <a:buChar char="Ø"/>
              <a:defRPr/>
            </a:pPr>
            <a:r>
              <a:rPr lang="zh-CN" altLang="en-US" sz="2400" dirty="0">
                <a:solidFill>
                  <a:srgbClr val="FF0000"/>
                </a:solidFill>
                <a:latin typeface="+mn-lt"/>
                <a:ea typeface="+mn-ea"/>
              </a:rPr>
              <a:t>系统测试是针对整个产品系统进行的测试，目的是验证系统是否满足了需求规格的定义，找出与需求规格不符或与之矛盾的地方，从而提出更加完善的方案</a:t>
            </a:r>
            <a:endParaRPr lang="en-US" altLang="zh-CN" sz="2400" dirty="0">
              <a:solidFill>
                <a:srgbClr val="FF0000"/>
              </a:solidFill>
              <a:latin typeface="+mn-lt"/>
              <a:ea typeface="+mn-ea"/>
            </a:endParaRPr>
          </a:p>
          <a:p>
            <a:pPr lvl="1" fontAlgn="auto">
              <a:spcBef>
                <a:spcPts val="0"/>
              </a:spcBef>
              <a:spcAft>
                <a:spcPts val="0"/>
              </a:spcAft>
              <a:buFont typeface="Wingdings" panose="05000000000000000000" pitchFamily="2" charset="2"/>
              <a:buChar char="Ø"/>
              <a:defRPr/>
            </a:pPr>
            <a:endParaRPr lang="en-US" altLang="zh-CN" sz="2400" dirty="0">
              <a:solidFill>
                <a:srgbClr val="FF0000"/>
              </a:solidFill>
              <a:latin typeface="+mn-lt"/>
              <a:ea typeface="+mn-ea"/>
            </a:endParaRPr>
          </a:p>
          <a:p>
            <a:pPr lvl="1" fontAlgn="auto">
              <a:spcBef>
                <a:spcPts val="0"/>
              </a:spcBef>
              <a:spcAft>
                <a:spcPts val="0"/>
              </a:spcAft>
              <a:buFont typeface="Wingdings" panose="05000000000000000000" pitchFamily="2" charset="2"/>
              <a:buChar char="Ø"/>
              <a:defRPr/>
            </a:pPr>
            <a:r>
              <a:rPr lang="zh-CN" altLang="en-US" sz="2400" dirty="0">
                <a:solidFill>
                  <a:srgbClr val="FF0000"/>
                </a:solidFill>
                <a:latin typeface="+mn-lt"/>
                <a:ea typeface="+mn-ea"/>
              </a:rPr>
              <a:t>对象不仅仅包括需测试的软件，还要包含软件所依赖的硬件、外设甚至包括某些数据、某些支持软件及其接口等。</a:t>
            </a:r>
            <a:endParaRPr lang="zh-CN" altLang="en-US" sz="2400" dirty="0">
              <a:solidFill>
                <a:srgbClr val="FF0000"/>
              </a:solidFill>
              <a:latin typeface="+mn-lt"/>
              <a:ea typeface="+mn-ea"/>
            </a:endParaRPr>
          </a:p>
          <a:p>
            <a:pPr fontAlgn="auto">
              <a:spcBef>
                <a:spcPts val="0"/>
              </a:spcBef>
              <a:spcAft>
                <a:spcPts val="0"/>
              </a:spcAft>
              <a:defRPr/>
            </a:pPr>
            <a:endParaRPr lang="en-US" altLang="zh-CN" dirty="0">
              <a:solidFill>
                <a:srgbClr val="FF0000"/>
              </a:solidFill>
              <a:latin typeface="+mn-lt"/>
              <a:ea typeface="+mn-ea"/>
            </a:endParaRPr>
          </a:p>
          <a:p>
            <a:pPr fontAlgn="auto">
              <a:spcBef>
                <a:spcPts val="0"/>
              </a:spcBef>
              <a:spcAft>
                <a:spcPts val="0"/>
              </a:spcAft>
              <a:buFont typeface="Wingdings" panose="05000000000000000000" pitchFamily="2" charset="2"/>
              <a:buChar char="p"/>
              <a:defRPr/>
            </a:pPr>
            <a:r>
              <a:rPr lang="zh-CN" altLang="en-US" sz="2400" dirty="0">
                <a:solidFill>
                  <a:srgbClr val="FF0000"/>
                </a:solidFill>
                <a:latin typeface="+mn-lt"/>
                <a:ea typeface="+mn-ea"/>
              </a:rPr>
              <a:t>系统测试范围</a:t>
            </a:r>
            <a:endParaRPr lang="en-US" altLang="zh-CN" sz="2400" dirty="0">
              <a:solidFill>
                <a:srgbClr val="FF0000"/>
              </a:solidFill>
              <a:latin typeface="+mn-lt"/>
              <a:ea typeface="+mn-ea"/>
            </a:endParaRPr>
          </a:p>
          <a:p>
            <a:pPr lvl="1" fontAlgn="auto">
              <a:spcBef>
                <a:spcPts val="0"/>
              </a:spcBef>
              <a:spcAft>
                <a:spcPts val="0"/>
              </a:spcAft>
              <a:buFont typeface="Wingdings" panose="05000000000000000000" pitchFamily="2" charset="2"/>
              <a:buChar char="Ø"/>
              <a:defRPr/>
            </a:pPr>
            <a:r>
              <a:rPr lang="zh-CN" altLang="en-US" sz="2400" dirty="0">
                <a:solidFill>
                  <a:srgbClr val="FF0000"/>
                </a:solidFill>
                <a:latin typeface="+mj-ea"/>
                <a:ea typeface="+mj-ea"/>
              </a:rPr>
              <a:t>功能、性能、界面、强度、容量、安全性、配置、安装、卸载、数据库等</a:t>
            </a:r>
            <a:endParaRPr lang="zh-CN" altLang="en-US" sz="2400" dirty="0">
              <a:solidFill>
                <a:srgbClr val="FF0000"/>
              </a:solidFill>
              <a:latin typeface="+mj-ea"/>
              <a:ea typeface="+mj-e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按阶段划分</a:t>
            </a:r>
            <a:r>
              <a:rPr lang="en-US" altLang="zh-CN" dirty="0" smtClean="0"/>
              <a:t>-</a:t>
            </a:r>
            <a:r>
              <a:rPr lang="zh-CN" altLang="en-US" dirty="0" smtClean="0"/>
              <a:t>验收确认测试</a:t>
            </a:r>
            <a:endParaRPr lang="zh-CN" altLang="en-US" dirty="0"/>
          </a:p>
        </p:txBody>
      </p:sp>
      <p:sp>
        <p:nvSpPr>
          <p:cNvPr id="30722" name="Rectangle 3"/>
          <p:cNvSpPr txBox="1">
            <a:spLocks noChangeArrowheads="1"/>
          </p:cNvSpPr>
          <p:nvPr/>
        </p:nvSpPr>
        <p:spPr bwMode="auto">
          <a:xfrm>
            <a:off x="358775" y="1143000"/>
            <a:ext cx="8642350" cy="5572125"/>
          </a:xfrm>
          <a:prstGeom prst="rect">
            <a:avLst/>
          </a:prstGeom>
          <a:noFill/>
          <a:ln w="9525">
            <a:noFill/>
            <a:miter lim="800000"/>
          </a:ln>
        </p:spPr>
        <p:txBody>
          <a:bodyPr/>
          <a:lstStyle/>
          <a:p>
            <a:pPr>
              <a:spcBef>
                <a:spcPct val="20000"/>
              </a:spcBef>
              <a:buSzPct val="80000"/>
              <a:buFont typeface="Wingdings" panose="05000000000000000000" pitchFamily="2" charset="2"/>
              <a:buChar char="p"/>
            </a:pPr>
            <a:r>
              <a:rPr lang="zh-CN" altLang="en-US" sz="2400" dirty="0">
                <a:latin typeface="Calibri" panose="020F0502020204030204" pitchFamily="34" charset="0"/>
              </a:rPr>
              <a:t>  确认测试：对照软件需求规格说明，对软件产品进行评估以确定其是否满足需求的过程。主要是对软件需求满足程度的一种评价和评估。</a:t>
            </a:r>
            <a:endParaRPr lang="en-US" altLang="zh-CN" sz="2400" dirty="0">
              <a:latin typeface="Calibri" panose="020F0502020204030204" pitchFamily="34" charset="0"/>
            </a:endParaRPr>
          </a:p>
          <a:p>
            <a:pPr>
              <a:spcBef>
                <a:spcPct val="20000"/>
              </a:spcBef>
              <a:buSzPct val="80000"/>
              <a:buFont typeface="Wingdings" panose="05000000000000000000" pitchFamily="2" charset="2"/>
              <a:buChar char="p"/>
            </a:pPr>
            <a:endParaRPr lang="en-US" altLang="zh-CN" sz="2400" dirty="0">
              <a:latin typeface="Calibri" panose="020F0502020204030204" pitchFamily="34" charset="0"/>
            </a:endParaRPr>
          </a:p>
          <a:p>
            <a:pPr>
              <a:spcBef>
                <a:spcPct val="20000"/>
              </a:spcBef>
              <a:buSzPct val="80000"/>
              <a:buFont typeface="Wingdings" panose="05000000000000000000" pitchFamily="2" charset="2"/>
              <a:buChar char="p"/>
            </a:pPr>
            <a:r>
              <a:rPr lang="zh-CN" altLang="en-US" sz="2400" dirty="0">
                <a:latin typeface="Calibri" panose="020F0502020204030204" pitchFamily="34" charset="0"/>
              </a:rPr>
              <a:t>经过确认测试，应该得出的评价无非</a:t>
            </a:r>
            <a:r>
              <a:rPr lang="en-US" altLang="zh-CN" sz="2400" dirty="0">
                <a:latin typeface="Calibri" panose="020F0502020204030204" pitchFamily="34" charset="0"/>
              </a:rPr>
              <a:t>2</a:t>
            </a:r>
            <a:r>
              <a:rPr lang="zh-CN" altLang="en-US" sz="2400" dirty="0">
                <a:latin typeface="Calibri" panose="020F0502020204030204" pitchFamily="34" charset="0"/>
              </a:rPr>
              <a:t>种情况：</a:t>
            </a:r>
            <a:endParaRPr lang="en-US" altLang="zh-CN" sz="2400" dirty="0">
              <a:latin typeface="Calibri" panose="020F0502020204030204" pitchFamily="34" charset="0"/>
            </a:endParaRPr>
          </a:p>
          <a:p>
            <a:pPr>
              <a:spcBef>
                <a:spcPct val="20000"/>
              </a:spcBef>
              <a:buSzPct val="80000"/>
              <a:buFont typeface="Wingdings" panose="05000000000000000000" pitchFamily="2" charset="2"/>
              <a:buChar char="p"/>
            </a:pPr>
            <a:endParaRPr lang="en-US" altLang="zh-CN" sz="2400" dirty="0">
              <a:latin typeface="Calibri" panose="020F0502020204030204" pitchFamily="34" charset="0"/>
            </a:endParaRPr>
          </a:p>
          <a:p>
            <a:pPr lvl="1">
              <a:spcBef>
                <a:spcPct val="20000"/>
              </a:spcBef>
              <a:buSzPct val="80000"/>
              <a:buFont typeface="Wingdings" panose="05000000000000000000" pitchFamily="2" charset="2"/>
              <a:buChar char="p"/>
            </a:pPr>
            <a:r>
              <a:rPr lang="en-US" altLang="zh-CN" sz="2400" dirty="0">
                <a:latin typeface="Calibri" panose="020F0502020204030204" pitchFamily="34" charset="0"/>
              </a:rPr>
              <a:t>1</a:t>
            </a:r>
            <a:r>
              <a:rPr lang="zh-CN" altLang="en-US" sz="2400" dirty="0">
                <a:latin typeface="Calibri" panose="020F0502020204030204" pitchFamily="34" charset="0"/>
              </a:rPr>
              <a:t>、经过检验，软件功能、性能及其他方面的要求都已满足软件需求规格说明的规定，是一个合格的软件</a:t>
            </a:r>
            <a:endParaRPr lang="en-US" altLang="zh-CN" sz="2400" dirty="0">
              <a:latin typeface="Calibri" panose="020F0502020204030204" pitchFamily="34" charset="0"/>
            </a:endParaRPr>
          </a:p>
          <a:p>
            <a:pPr lvl="1">
              <a:spcBef>
                <a:spcPct val="20000"/>
              </a:spcBef>
              <a:buSzPct val="80000"/>
              <a:buFont typeface="Wingdings" panose="05000000000000000000" pitchFamily="2" charset="2"/>
              <a:buChar char="p"/>
            </a:pPr>
            <a:r>
              <a:rPr lang="en-US" altLang="zh-CN" sz="2400" dirty="0">
                <a:latin typeface="Calibri" panose="020F0502020204030204" pitchFamily="34" charset="0"/>
              </a:rPr>
              <a:t>2</a:t>
            </a:r>
            <a:r>
              <a:rPr lang="zh-CN" altLang="en-US" sz="2400" dirty="0">
                <a:latin typeface="Calibri" panose="020F0502020204030204" pitchFamily="34" charset="0"/>
              </a:rPr>
              <a:t>、经过检验，发现与软件需求规格说明书有相当的偏离，得到了一个缺陷清单，这就需要开发部分和用户进行协调，找出解决的办法</a:t>
            </a:r>
            <a:r>
              <a:rPr lang="zh-CN" altLang="en-US" sz="2400" dirty="0" smtClean="0">
                <a:latin typeface="Calibri" panose="020F0502020204030204" pitchFamily="34" charset="0"/>
              </a:rPr>
              <a:t>。</a:t>
            </a:r>
            <a:endParaRPr lang="en-US" altLang="zh-CN" sz="2400" dirty="0">
              <a:solidFill>
                <a:srgbClr val="FF0000"/>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按阶段划分</a:t>
            </a:r>
            <a:r>
              <a:rPr lang="en-US" altLang="zh-CN" dirty="0" smtClean="0"/>
              <a:t>-</a:t>
            </a:r>
            <a:r>
              <a:rPr lang="zh-CN" altLang="en-US" dirty="0" smtClean="0"/>
              <a:t>验收测试</a:t>
            </a:r>
            <a:endParaRPr lang="zh-CN" altLang="en-US" dirty="0"/>
          </a:p>
        </p:txBody>
      </p:sp>
      <p:sp>
        <p:nvSpPr>
          <p:cNvPr id="4" name="Rectangle 3"/>
          <p:cNvSpPr txBox="1">
            <a:spLocks noChangeArrowheads="1"/>
          </p:cNvSpPr>
          <p:nvPr/>
        </p:nvSpPr>
        <p:spPr>
          <a:xfrm>
            <a:off x="285750" y="928688"/>
            <a:ext cx="8642350" cy="5929312"/>
          </a:xfrm>
          <a:prstGeom prst="rect">
            <a:avLst/>
          </a:prstGeom>
        </p:spPr>
        <p:txBody>
          <a:bodyPr/>
          <a:lstStyle/>
          <a:p>
            <a:pPr fontAlgn="auto">
              <a:spcBef>
                <a:spcPct val="20000"/>
              </a:spcBef>
              <a:spcAft>
                <a:spcPts val="0"/>
              </a:spcAft>
              <a:buSzPct val="80000"/>
              <a:buFont typeface="Wingdings" panose="05000000000000000000" pitchFamily="2" charset="2"/>
              <a:buChar char="p"/>
              <a:defRPr/>
            </a:pPr>
            <a:r>
              <a:rPr lang="zh-CN" altLang="en-US" sz="2400" dirty="0">
                <a:latin typeface="+mn-lt"/>
                <a:ea typeface="+mn-ea"/>
              </a:rPr>
              <a:t>验收测试：可以类比为建筑的使用者对建筑进行的检测。</a:t>
            </a:r>
            <a:endParaRPr lang="en-US" altLang="zh-CN" sz="2400" dirty="0">
              <a:latin typeface="+mn-lt"/>
              <a:ea typeface="+mn-ea"/>
            </a:endParaRPr>
          </a:p>
          <a:p>
            <a:pPr indent="0" fontAlgn="auto">
              <a:spcBef>
                <a:spcPct val="20000"/>
              </a:spcBef>
              <a:spcAft>
                <a:spcPts val="0"/>
              </a:spcAft>
              <a:buSzPct val="80000"/>
              <a:buFont typeface="Wingdings" panose="05000000000000000000" pitchFamily="2" charset="2"/>
              <a:buNone/>
              <a:defRPr/>
            </a:pPr>
            <a:endParaRPr lang="en-US" altLang="zh-CN" sz="2400" dirty="0">
              <a:latin typeface="+mn-lt"/>
              <a:ea typeface="+mn-ea"/>
            </a:endParaRPr>
          </a:p>
          <a:p>
            <a:pPr fontAlgn="auto">
              <a:spcBef>
                <a:spcPct val="20000"/>
              </a:spcBef>
              <a:spcAft>
                <a:spcPts val="0"/>
              </a:spcAft>
              <a:buSzPct val="80000"/>
              <a:buFont typeface="Wingdings" panose="05000000000000000000" pitchFamily="2" charset="2"/>
              <a:buChar char="p"/>
              <a:defRPr/>
            </a:pPr>
            <a:r>
              <a:rPr lang="zh-CN" altLang="en-US" sz="2400" dirty="0">
                <a:latin typeface="+mn-lt"/>
                <a:ea typeface="+mn-ea"/>
              </a:rPr>
              <a:t>验收形式：</a:t>
            </a:r>
            <a:endParaRPr lang="en-US" altLang="zh-CN" sz="2400" dirty="0">
              <a:latin typeface="+mn-lt"/>
              <a:ea typeface="+mn-ea"/>
            </a:endParaRPr>
          </a:p>
          <a:p>
            <a:pPr lvl="1" fontAlgn="auto">
              <a:spcBef>
                <a:spcPct val="20000"/>
              </a:spcBef>
              <a:spcAft>
                <a:spcPts val="0"/>
              </a:spcAft>
              <a:buSzPct val="80000"/>
              <a:buFont typeface="Wingdings" panose="05000000000000000000" pitchFamily="2" charset="2"/>
              <a:buChar char="p"/>
              <a:defRPr/>
            </a:pPr>
            <a:r>
              <a:rPr lang="en-US" altLang="zh-CN" sz="2400" dirty="0">
                <a:latin typeface="+mn-lt"/>
                <a:ea typeface="+mn-ea"/>
              </a:rPr>
              <a:t>Alpha</a:t>
            </a:r>
            <a:r>
              <a:rPr lang="zh-CN" altLang="en-US" sz="2400" dirty="0">
                <a:latin typeface="+mn-lt"/>
                <a:ea typeface="+mn-ea"/>
              </a:rPr>
              <a:t>：在开发公司内，由开发和测试联合进行，环境是模拟环境。</a:t>
            </a:r>
            <a:endParaRPr lang="en-US" altLang="zh-CN" sz="2400" dirty="0">
              <a:latin typeface="+mn-lt"/>
              <a:ea typeface="+mn-ea"/>
            </a:endParaRPr>
          </a:p>
          <a:p>
            <a:pPr lvl="1" fontAlgn="auto">
              <a:spcBef>
                <a:spcPct val="20000"/>
              </a:spcBef>
              <a:spcAft>
                <a:spcPts val="0"/>
              </a:spcAft>
              <a:buSzPct val="80000"/>
              <a:buFont typeface="Wingdings" panose="05000000000000000000" pitchFamily="2" charset="2"/>
              <a:buChar char="p"/>
              <a:defRPr/>
            </a:pPr>
            <a:r>
              <a:rPr lang="en-US" altLang="zh-CN" sz="2400" dirty="0">
                <a:latin typeface="+mn-lt"/>
                <a:ea typeface="+mn-ea"/>
              </a:rPr>
              <a:t>Beta</a:t>
            </a:r>
            <a:r>
              <a:rPr lang="zh-CN" altLang="en-US" sz="2400" dirty="0">
                <a:latin typeface="+mn-lt"/>
                <a:ea typeface="+mn-ea"/>
              </a:rPr>
              <a:t>：在开发公司外，由经过专门挑选的真正用户群进行，环境是真实环境。</a:t>
            </a:r>
            <a:endParaRPr lang="en-US" altLang="zh-CN" sz="2400" dirty="0">
              <a:latin typeface="+mn-lt"/>
              <a:ea typeface="+mn-ea"/>
            </a:endParaRPr>
          </a:p>
          <a:p>
            <a:pPr lvl="1" fontAlgn="auto">
              <a:spcBef>
                <a:spcPct val="20000"/>
              </a:spcBef>
              <a:spcAft>
                <a:spcPts val="0"/>
              </a:spcAft>
              <a:buSzPct val="80000"/>
              <a:buFont typeface="Wingdings" panose="05000000000000000000" pitchFamily="2" charset="2"/>
              <a:buChar char="p"/>
              <a:defRPr/>
            </a:pPr>
            <a:endParaRPr lang="en-US" altLang="zh-CN" sz="2400" dirty="0">
              <a:latin typeface="+mn-lt"/>
              <a:ea typeface="+mn-ea"/>
            </a:endParaRPr>
          </a:p>
          <a:p>
            <a:pPr fontAlgn="auto">
              <a:spcBef>
                <a:spcPct val="20000"/>
              </a:spcBef>
              <a:spcAft>
                <a:spcPts val="0"/>
              </a:spcAft>
              <a:buSzPct val="80000"/>
              <a:buFont typeface="Wingdings" panose="05000000000000000000" pitchFamily="2" charset="2"/>
              <a:buChar char="p"/>
              <a:defRPr/>
            </a:pPr>
            <a:r>
              <a:rPr lang="zh-CN" altLang="en-US" sz="2400" dirty="0">
                <a:latin typeface="+mn-lt"/>
                <a:ea typeface="+mn-ea"/>
              </a:rPr>
              <a:t>在测试工程中，用户要记录遇到的所有问题，并且定期向开发人员通报情况。</a:t>
            </a:r>
            <a:endParaRPr lang="en-US" altLang="zh-CN" sz="2400" dirty="0">
              <a:latin typeface="+mn-lt"/>
              <a:ea typeface="+mn-ea"/>
            </a:endParaRPr>
          </a:p>
          <a:p>
            <a:pPr fontAlgn="auto">
              <a:spcBef>
                <a:spcPct val="20000"/>
              </a:spcBef>
              <a:spcAft>
                <a:spcPts val="0"/>
              </a:spcAft>
              <a:buSzPct val="80000"/>
              <a:buFont typeface="Wingdings" panose="05000000000000000000" pitchFamily="2" charset="2"/>
              <a:buChar char="p"/>
              <a:defRPr/>
            </a:pPr>
            <a:endParaRPr lang="en-US" altLang="zh-CN" sz="2400" dirty="0">
              <a:latin typeface="+mn-lt"/>
              <a:ea typeface="+mn-ea"/>
            </a:endParaRPr>
          </a:p>
          <a:p>
            <a:pPr fontAlgn="auto">
              <a:spcBef>
                <a:spcPct val="20000"/>
              </a:spcBef>
              <a:spcAft>
                <a:spcPts val="0"/>
              </a:spcAft>
              <a:buSzPct val="80000"/>
              <a:buFont typeface="Wingdings" panose="05000000000000000000" pitchFamily="2" charset="2"/>
              <a:buChar char="p"/>
              <a:defRPr/>
            </a:pPr>
            <a:r>
              <a:rPr lang="zh-CN" altLang="en-US" sz="2400" dirty="0">
                <a:latin typeface="+mn-lt"/>
                <a:ea typeface="+mn-ea"/>
              </a:rPr>
              <a:t>实际过程中：</a:t>
            </a:r>
            <a:endParaRPr lang="en-US" altLang="zh-CN" sz="2400" dirty="0">
              <a:latin typeface="+mn-lt"/>
              <a:ea typeface="+mn-ea"/>
            </a:endParaRPr>
          </a:p>
          <a:p>
            <a:pPr lvl="1" fontAlgn="auto">
              <a:spcBef>
                <a:spcPct val="20000"/>
              </a:spcBef>
              <a:spcAft>
                <a:spcPts val="0"/>
              </a:spcAft>
              <a:buSzPct val="80000"/>
              <a:buFont typeface="Wingdings" panose="05000000000000000000" pitchFamily="2" charset="2"/>
              <a:buChar char="p"/>
              <a:defRPr/>
            </a:pPr>
            <a:r>
              <a:rPr lang="zh-CN" altLang="en-US" sz="2400" dirty="0">
                <a:latin typeface="+mn-lt"/>
                <a:ea typeface="+mn-ea"/>
              </a:rPr>
              <a:t>初验</a:t>
            </a:r>
            <a:endParaRPr lang="en-US" altLang="zh-CN" sz="2400" dirty="0">
              <a:latin typeface="+mn-lt"/>
              <a:ea typeface="+mn-ea"/>
            </a:endParaRPr>
          </a:p>
          <a:p>
            <a:pPr lvl="1" fontAlgn="auto">
              <a:spcBef>
                <a:spcPct val="20000"/>
              </a:spcBef>
              <a:spcAft>
                <a:spcPts val="0"/>
              </a:spcAft>
              <a:buSzPct val="80000"/>
              <a:buFont typeface="Wingdings" panose="05000000000000000000" pitchFamily="2" charset="2"/>
              <a:buChar char="p"/>
              <a:defRPr/>
            </a:pPr>
            <a:r>
              <a:rPr lang="zh-CN" altLang="en-US" sz="2400" dirty="0">
                <a:latin typeface="+mn-lt"/>
                <a:ea typeface="+mn-ea"/>
              </a:rPr>
              <a:t>终验</a:t>
            </a:r>
            <a:endParaRPr lang="en-US" altLang="zh-CN" sz="2400" dirty="0">
              <a:latin typeface="+mn-lt"/>
              <a:ea typeface="+mn-ea"/>
            </a:endParaRPr>
          </a:p>
          <a:p>
            <a:pPr fontAlgn="auto">
              <a:spcBef>
                <a:spcPts val="0"/>
              </a:spcBef>
              <a:spcAft>
                <a:spcPts val="0"/>
              </a:spcAft>
              <a:buClr>
                <a:schemeClr val="accent2"/>
              </a:buClr>
              <a:buSzPct val="95000"/>
              <a:buFont typeface="Arial" panose="020B0604020202020204" pitchFamily="34" charset="0"/>
              <a:buNone/>
              <a:defRPr/>
            </a:pPr>
            <a:endParaRPr lang="zh-CN" altLang="en-US" sz="1400" dirty="0">
              <a:latin typeface="+mn-lt"/>
              <a:ea typeface="+mn-ea"/>
              <a:sym typeface="Arial" panose="020B0604020202020204" pitchFamily="34" charset="0"/>
            </a:endParaRPr>
          </a:p>
          <a:p>
            <a:pPr lvl="1" fontAlgn="auto">
              <a:spcBef>
                <a:spcPct val="20000"/>
              </a:spcBef>
              <a:spcAft>
                <a:spcPts val="0"/>
              </a:spcAft>
              <a:buSzPct val="80000"/>
              <a:buFont typeface="Wingdings" panose="05000000000000000000" pitchFamily="2" charset="2"/>
              <a:buChar char="p"/>
              <a:defRPr/>
            </a:pPr>
            <a:endParaRPr lang="zh-CN" altLang="en-US" sz="2400" dirty="0">
              <a:latin typeface="+mj-ea"/>
              <a:ea typeface="+mj-e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按是否运行程序划分</a:t>
            </a:r>
            <a:endParaRPr lang="zh-CN" altLang="en-US" dirty="0"/>
          </a:p>
        </p:txBody>
      </p:sp>
      <p:sp>
        <p:nvSpPr>
          <p:cNvPr id="33794" name="内容占位符 2"/>
          <p:cNvSpPr>
            <a:spLocks noGrp="1"/>
          </p:cNvSpPr>
          <p:nvPr>
            <p:ph idx="1"/>
          </p:nvPr>
        </p:nvSpPr>
        <p:spPr>
          <a:xfrm>
            <a:off x="214313" y="857250"/>
            <a:ext cx="8229600" cy="5500688"/>
          </a:xfrm>
        </p:spPr>
        <p:txBody>
          <a:bodyPr/>
          <a:lstStyle/>
          <a:p>
            <a:r>
              <a:rPr lang="zh-CN" altLang="en-US" sz="2400" dirty="0" smtClean="0"/>
              <a:t>静态测试</a:t>
            </a:r>
            <a:endParaRPr lang="en-US" altLang="zh-CN" sz="2400" dirty="0" smtClean="0"/>
          </a:p>
          <a:p>
            <a:pPr marL="342900" lvl="1" indent="-342900">
              <a:buFont typeface="Wingdings" panose="05000000000000000000" pitchFamily="2" charset="2"/>
              <a:buChar char="Ø"/>
            </a:pPr>
            <a:r>
              <a:rPr lang="zh-CN" altLang="en-US" sz="1800" dirty="0" smtClean="0"/>
              <a:t>不运行被测试的软件，而只是静态的检查代码、界面或者文档</a:t>
            </a:r>
            <a:endParaRPr lang="zh-CN" altLang="en-US" sz="1800" dirty="0" smtClean="0"/>
          </a:p>
          <a:p>
            <a:endParaRPr lang="en-US" altLang="zh-CN" sz="2400" dirty="0" smtClean="0"/>
          </a:p>
          <a:p>
            <a:endParaRPr lang="en-US" altLang="zh-CN" sz="2400" dirty="0" smtClean="0"/>
          </a:p>
          <a:p>
            <a:endParaRPr lang="en-US" altLang="zh-CN" sz="2400" dirty="0" smtClean="0"/>
          </a:p>
          <a:p>
            <a:endParaRPr lang="en-US" altLang="zh-CN" sz="2400" dirty="0" smtClean="0"/>
          </a:p>
          <a:p>
            <a:endParaRPr lang="en-US" altLang="zh-CN" sz="2400" dirty="0" smtClean="0"/>
          </a:p>
          <a:p>
            <a:endParaRPr lang="en-US" altLang="zh-CN" sz="2400" dirty="0" smtClean="0"/>
          </a:p>
          <a:p>
            <a:endParaRPr lang="en-US" altLang="zh-CN" sz="2400" dirty="0" smtClean="0"/>
          </a:p>
          <a:p>
            <a:endParaRPr lang="en-US" altLang="zh-CN" sz="2400" dirty="0" smtClean="0"/>
          </a:p>
          <a:p>
            <a:r>
              <a:rPr lang="zh-CN" altLang="en-US" sz="2400" dirty="0" smtClean="0"/>
              <a:t>动态测试</a:t>
            </a:r>
            <a:endParaRPr lang="en-US" altLang="zh-CN" sz="2400" dirty="0" smtClean="0"/>
          </a:p>
          <a:p>
            <a:pPr marL="342900" lvl="1" indent="-342900">
              <a:buFont typeface="Wingdings" panose="05000000000000000000" pitchFamily="2" charset="2"/>
              <a:buChar char="Ø"/>
            </a:pPr>
            <a:r>
              <a:rPr lang="zh-CN" altLang="en-US" sz="1800" dirty="0" smtClean="0"/>
              <a:t>实际运行被测试的软件，输入相应的测试数据，检查实际的输出结果是否和预期结果相一致的过程。</a:t>
            </a:r>
            <a:endParaRPr lang="zh-CN" altLang="en-US" sz="1800" dirty="0" smtClean="0"/>
          </a:p>
          <a:p>
            <a:endParaRPr lang="zh-CN" altLang="en-US" sz="2400" dirty="0" smtClean="0"/>
          </a:p>
        </p:txBody>
      </p:sp>
      <p:graphicFrame>
        <p:nvGraphicFramePr>
          <p:cNvPr id="4" name="表格 3"/>
          <p:cNvGraphicFramePr>
            <a:graphicFrameLocks noGrp="1"/>
          </p:cNvGraphicFramePr>
          <p:nvPr>
            <p:custDataLst>
              <p:tags r:id="rId1"/>
            </p:custDataLst>
          </p:nvPr>
        </p:nvGraphicFramePr>
        <p:xfrm>
          <a:off x="642938" y="1643063"/>
          <a:ext cx="8072494" cy="3500462"/>
        </p:xfrm>
        <a:graphic>
          <a:graphicData uri="http://schemas.openxmlformats.org/drawingml/2006/table">
            <a:tbl>
              <a:tblPr/>
              <a:tblGrid>
                <a:gridCol w="973543"/>
                <a:gridCol w="1327118"/>
                <a:gridCol w="1769490"/>
                <a:gridCol w="4002343"/>
              </a:tblGrid>
              <a:tr h="318224">
                <a:tc>
                  <a:txBody>
                    <a:bodyPr/>
                    <a:lstStyle/>
                    <a:p>
                      <a:pPr algn="ctr">
                        <a:spcAft>
                          <a:spcPts val="0"/>
                        </a:spcAft>
                      </a:pPr>
                      <a:r>
                        <a:rPr lang="zh-CN" sz="1600" b="0" kern="100" dirty="0">
                          <a:solidFill>
                            <a:srgbClr val="000000"/>
                          </a:solidFill>
                          <a:latin typeface="Calibri" panose="020F0502020204030204"/>
                          <a:ea typeface="宋体" panose="02010600030101010101" pitchFamily="2" charset="-122"/>
                          <a:cs typeface="Times New Roman" panose="02020603050405020304"/>
                        </a:rPr>
                        <a:t>方式名称</a:t>
                      </a:r>
                      <a:endParaRPr lang="zh-CN" sz="1600" b="0" kern="100" dirty="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600" b="0" kern="100" dirty="0">
                          <a:solidFill>
                            <a:srgbClr val="000000"/>
                          </a:solidFill>
                          <a:latin typeface="Calibri" panose="020F0502020204030204"/>
                          <a:ea typeface="宋体" panose="02010600030101010101" pitchFamily="2" charset="-122"/>
                          <a:cs typeface="Times New Roman" panose="02020603050405020304"/>
                        </a:rPr>
                        <a:t>执行人员</a:t>
                      </a:r>
                      <a:endParaRPr lang="zh-CN" sz="1600" b="0" kern="100" dirty="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600" b="0" kern="100">
                          <a:solidFill>
                            <a:srgbClr val="000000"/>
                          </a:solidFill>
                          <a:latin typeface="Calibri" panose="020F0502020204030204"/>
                          <a:ea typeface="宋体" panose="02010600030101010101" pitchFamily="2" charset="-122"/>
                          <a:cs typeface="Times New Roman" panose="02020603050405020304"/>
                        </a:rPr>
                        <a:t>检查内容</a:t>
                      </a:r>
                      <a:endParaRPr lang="zh-CN" sz="1600" b="0" kern="10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600" b="0" kern="100">
                          <a:solidFill>
                            <a:srgbClr val="000000"/>
                          </a:solidFill>
                          <a:latin typeface="Calibri" panose="020F0502020204030204"/>
                          <a:ea typeface="宋体" panose="02010600030101010101" pitchFamily="2" charset="-122"/>
                          <a:cs typeface="Times New Roman" panose="02020603050405020304"/>
                        </a:rPr>
                        <a:t>检查过程</a:t>
                      </a:r>
                      <a:endParaRPr lang="zh-CN" sz="1600" b="0" kern="10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6448">
                <a:tc>
                  <a:txBody>
                    <a:bodyPr/>
                    <a:lstStyle/>
                    <a:p>
                      <a:pPr algn="ctr">
                        <a:spcAft>
                          <a:spcPts val="0"/>
                        </a:spcAft>
                      </a:pPr>
                      <a:r>
                        <a:rPr lang="zh-CN" sz="1600" b="0" kern="100" dirty="0">
                          <a:solidFill>
                            <a:srgbClr val="000000"/>
                          </a:solidFill>
                          <a:latin typeface="Calibri" panose="020F0502020204030204"/>
                          <a:ea typeface="宋体" panose="02010600030101010101" pitchFamily="2" charset="-122"/>
                          <a:cs typeface="Times New Roman" panose="02020603050405020304"/>
                        </a:rPr>
                        <a:t>桌面检查</a:t>
                      </a:r>
                      <a:endParaRPr lang="zh-CN" sz="1600" b="0" kern="100" dirty="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600" b="0" kern="100">
                          <a:solidFill>
                            <a:srgbClr val="000000"/>
                          </a:solidFill>
                          <a:latin typeface="Calibri" panose="020F0502020204030204"/>
                          <a:ea typeface="宋体" panose="02010600030101010101" pitchFamily="2" charset="-122"/>
                          <a:cs typeface="Times New Roman" panose="02020603050405020304"/>
                        </a:rPr>
                        <a:t>程序员</a:t>
                      </a:r>
                      <a:endParaRPr lang="zh-CN" sz="1600" b="0" kern="10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zh-CN" sz="1600" b="0" kern="100" dirty="0">
                          <a:solidFill>
                            <a:srgbClr val="000000"/>
                          </a:solidFill>
                          <a:latin typeface="Calibri" panose="020F0502020204030204"/>
                          <a:ea typeface="宋体" panose="02010600030101010101" pitchFamily="2" charset="-122"/>
                          <a:cs typeface="Times New Roman" panose="02020603050405020304"/>
                        </a:rPr>
                        <a:t>对源程序代码进行分析、检验，并补充相关的文档，发现程序中的错误</a:t>
                      </a:r>
                      <a:endParaRPr lang="zh-CN" sz="1600" b="0" kern="100" dirty="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1272895">
                <a:tc>
                  <a:txBody>
                    <a:bodyPr/>
                    <a:lstStyle/>
                    <a:p>
                      <a:pPr algn="ctr">
                        <a:spcAft>
                          <a:spcPts val="0"/>
                        </a:spcAft>
                      </a:pPr>
                      <a:r>
                        <a:rPr lang="zh-CN" sz="1600" b="0" kern="100" dirty="0" smtClean="0">
                          <a:solidFill>
                            <a:srgbClr val="000000"/>
                          </a:solidFill>
                          <a:latin typeface="Calibri" panose="020F0502020204030204"/>
                          <a:ea typeface="宋体" panose="02010600030101010101" pitchFamily="2" charset="-122"/>
                          <a:cs typeface="Times New Roman" panose="02020603050405020304"/>
                        </a:rPr>
                        <a:t>审查</a:t>
                      </a:r>
                      <a:endParaRPr lang="zh-CN" sz="1600" b="0" kern="100" dirty="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600" b="0" kern="100" dirty="0">
                          <a:solidFill>
                            <a:srgbClr val="000000"/>
                          </a:solidFill>
                          <a:latin typeface="Calibri" panose="020F0502020204030204"/>
                          <a:ea typeface="宋体" panose="02010600030101010101" pitchFamily="2" charset="-122"/>
                          <a:cs typeface="Times New Roman" panose="02020603050405020304"/>
                        </a:rPr>
                        <a:t>程序员和测试员组成的审查小组</a:t>
                      </a:r>
                      <a:endParaRPr lang="zh-CN" sz="1600" b="0" kern="100" dirty="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600" b="0" kern="100" dirty="0">
                          <a:solidFill>
                            <a:srgbClr val="000000"/>
                          </a:solidFill>
                          <a:latin typeface="Calibri" panose="020F0502020204030204"/>
                          <a:ea typeface="宋体" panose="02010600030101010101" pitchFamily="2" charset="-122"/>
                          <a:cs typeface="Times New Roman" panose="02020603050405020304"/>
                        </a:rPr>
                        <a:t>通过阅读、讨论和争议，以程序进行静态分析的过程</a:t>
                      </a:r>
                      <a:endParaRPr lang="zh-CN" sz="1600" b="0" kern="100" dirty="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sz="1600" b="0" kern="100" dirty="0">
                          <a:latin typeface="宋体" panose="02010600030101010101" pitchFamily="2" charset="-122"/>
                          <a:ea typeface="宋体" panose="02010600030101010101" pitchFamily="2" charset="-122"/>
                          <a:cs typeface="宋体" panose="02010600030101010101" pitchFamily="2" charset="-122"/>
                        </a:rPr>
                        <a:t>第一步：小组成员提前阅读设计规格书、程序文本等相关文档</a:t>
                      </a:r>
                      <a:endParaRPr lang="zh-CN" sz="1600" b="0" kern="100" dirty="0">
                        <a:latin typeface="宋体" panose="02010600030101010101" pitchFamily="2" charset="-122"/>
                        <a:ea typeface="宋体" panose="02010600030101010101" pitchFamily="2" charset="-122"/>
                        <a:cs typeface="宋体" panose="02010600030101010101" pitchFamily="2" charset="-122"/>
                      </a:endParaRPr>
                    </a:p>
                    <a:p>
                      <a:pPr algn="ctr">
                        <a:spcAft>
                          <a:spcPts val="0"/>
                        </a:spcAft>
                      </a:pPr>
                      <a:r>
                        <a:rPr lang="zh-CN" sz="1600" b="0" kern="100" dirty="0">
                          <a:solidFill>
                            <a:srgbClr val="000000"/>
                          </a:solidFill>
                          <a:latin typeface="Calibri" panose="020F0502020204030204"/>
                          <a:ea typeface="宋体" panose="02010600030101010101" pitchFamily="2" charset="-122"/>
                          <a:cs typeface="Times New Roman" panose="02020603050405020304"/>
                        </a:rPr>
                        <a:t>第二步：召开程序审查会，开发人员读程序，审查小组讨论、发现、解决问题</a:t>
                      </a:r>
                      <a:endParaRPr lang="zh-CN" sz="1600" b="0" kern="100" dirty="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2895">
                <a:tc>
                  <a:txBody>
                    <a:bodyPr/>
                    <a:lstStyle/>
                    <a:p>
                      <a:pPr algn="ctr">
                        <a:spcAft>
                          <a:spcPts val="0"/>
                        </a:spcAft>
                      </a:pPr>
                      <a:r>
                        <a:rPr lang="zh-CN" sz="1600" b="0" kern="100" dirty="0">
                          <a:solidFill>
                            <a:srgbClr val="000000"/>
                          </a:solidFill>
                          <a:latin typeface="Calibri" panose="020F0502020204030204"/>
                          <a:ea typeface="宋体" panose="02010600030101010101" pitchFamily="2" charset="-122"/>
                          <a:cs typeface="Times New Roman" panose="02020603050405020304"/>
                        </a:rPr>
                        <a:t>走查</a:t>
                      </a:r>
                      <a:endParaRPr lang="zh-CN" sz="1600" b="0" kern="100" dirty="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600" b="0" kern="100" dirty="0">
                          <a:solidFill>
                            <a:srgbClr val="000000"/>
                          </a:solidFill>
                          <a:latin typeface="Calibri" panose="020F0502020204030204"/>
                          <a:ea typeface="宋体" panose="02010600030101010101" pitchFamily="2" charset="-122"/>
                          <a:cs typeface="Times New Roman" panose="02020603050405020304"/>
                        </a:rPr>
                        <a:t>程序员和测试员组成的审查小组</a:t>
                      </a:r>
                      <a:endParaRPr lang="zh-CN" sz="1600" b="0" kern="100" dirty="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600" b="0" kern="100" dirty="0">
                          <a:solidFill>
                            <a:srgbClr val="000000"/>
                          </a:solidFill>
                          <a:latin typeface="Calibri" panose="020F0502020204030204"/>
                          <a:ea typeface="宋体" panose="02010600030101010101" pitchFamily="2" charset="-122"/>
                          <a:cs typeface="Times New Roman" panose="02020603050405020304"/>
                        </a:rPr>
                        <a:t>通过逻辑运行程序，发现问题</a:t>
                      </a:r>
                      <a:endParaRPr lang="zh-CN" sz="1600" b="0" kern="100" dirty="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600" b="0" kern="100" dirty="0">
                          <a:solidFill>
                            <a:srgbClr val="000000"/>
                          </a:solidFill>
                          <a:latin typeface="Calibri" panose="020F0502020204030204"/>
                          <a:ea typeface="宋体" panose="02010600030101010101" pitchFamily="2" charset="-122"/>
                          <a:cs typeface="Times New Roman" panose="02020603050405020304"/>
                        </a:rPr>
                        <a:t>第一步：小组成员提前阅读设计规格书、程序文本等相关文档</a:t>
                      </a:r>
                      <a:endParaRPr lang="zh-CN" sz="1600" b="0" kern="100" dirty="0">
                        <a:latin typeface="Calibri" panose="020F0502020204030204"/>
                        <a:ea typeface="宋体" panose="02010600030101010101" pitchFamily="2" charset="-122"/>
                        <a:cs typeface="Times New Roman" panose="02020603050405020304"/>
                      </a:endParaRPr>
                    </a:p>
                    <a:p>
                      <a:pPr algn="ctr">
                        <a:spcAft>
                          <a:spcPts val="0"/>
                        </a:spcAft>
                      </a:pPr>
                      <a:r>
                        <a:rPr lang="zh-CN" sz="1600" b="0" kern="100" dirty="0">
                          <a:solidFill>
                            <a:srgbClr val="000000"/>
                          </a:solidFill>
                          <a:latin typeface="Calibri" panose="020F0502020204030204"/>
                          <a:ea typeface="宋体" panose="02010600030101010101" pitchFamily="2" charset="-122"/>
                          <a:cs typeface="Times New Roman" panose="02020603050405020304"/>
                        </a:rPr>
                        <a:t>第二步：利用测试用例，使程序逻辑运行，记录程序的踪迹，发现、讨论、解决问题</a:t>
                      </a:r>
                      <a:endParaRPr lang="zh-CN" sz="1600" b="0" kern="100" dirty="0">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按是否查看代码</a:t>
            </a:r>
            <a:endParaRPr lang="zh-CN" altLang="en-US" dirty="0"/>
          </a:p>
        </p:txBody>
      </p:sp>
      <p:sp>
        <p:nvSpPr>
          <p:cNvPr id="3" name="内容占位符 2"/>
          <p:cNvSpPr>
            <a:spLocks noGrp="1"/>
          </p:cNvSpPr>
          <p:nvPr>
            <p:ph idx="1"/>
          </p:nvPr>
        </p:nvSpPr>
        <p:spPr>
          <a:xfrm>
            <a:off x="357188" y="785813"/>
            <a:ext cx="8229600" cy="5929312"/>
          </a:xfrm>
        </p:spPr>
        <p:txBody>
          <a:bodyPr rtlCol="0">
            <a:normAutofit/>
          </a:bodyPr>
          <a:lstStyle/>
          <a:p>
            <a:pPr fontAlgn="auto">
              <a:spcAft>
                <a:spcPts val="0"/>
              </a:spcAft>
              <a:buSzPct val="80000"/>
              <a:buFont typeface="Wingdings" panose="05000000000000000000" pitchFamily="2" charset="2"/>
              <a:buNone/>
              <a:defRPr/>
            </a:pPr>
            <a:r>
              <a:rPr lang="en-US" altLang="zh-CN" dirty="0" smtClean="0"/>
              <a:t>1</a:t>
            </a:r>
            <a:r>
              <a:rPr lang="zh-CN" altLang="en-US" dirty="0" smtClean="0"/>
              <a:t>、</a:t>
            </a:r>
            <a:r>
              <a:rPr lang="zh-CN" altLang="en-US" sz="2400" dirty="0" smtClean="0">
                <a:solidFill>
                  <a:srgbClr val="FF0000"/>
                </a:solidFill>
              </a:rPr>
              <a:t>黑盒测试</a:t>
            </a:r>
            <a:endParaRPr lang="en-US" altLang="zh-CN" sz="2400" dirty="0" smtClean="0"/>
          </a:p>
          <a:p>
            <a:pPr marL="0" indent="-514350" fontAlgn="auto">
              <a:spcAft>
                <a:spcPts val="0"/>
              </a:spcAft>
              <a:buSzPct val="80000"/>
              <a:buFont typeface="Wingdings" panose="05000000000000000000" pitchFamily="2" charset="2"/>
              <a:buNone/>
              <a:defRPr/>
            </a:pPr>
            <a:r>
              <a:rPr lang="en-US" altLang="zh-CN" sz="2400" dirty="0"/>
              <a:t> </a:t>
            </a:r>
            <a:r>
              <a:rPr lang="en-US" altLang="zh-CN" sz="2400" dirty="0" smtClean="0"/>
              <a:t>     </a:t>
            </a:r>
            <a:r>
              <a:rPr lang="zh-CN" altLang="en-US" sz="1800" dirty="0" smtClean="0"/>
              <a:t>把 软件看成一个黑盒子，不管内部逻辑和内部特性，只依据规格说明书检查程序的功能是否符合功能说明</a:t>
            </a:r>
            <a:endParaRPr lang="en-US" altLang="zh-CN" sz="1800" dirty="0" smtClean="0"/>
          </a:p>
          <a:p>
            <a:pPr marL="0" indent="-514350" fontAlgn="auto">
              <a:spcAft>
                <a:spcPts val="0"/>
              </a:spcAft>
              <a:buSzPct val="80000"/>
              <a:buFont typeface="Wingdings" panose="05000000000000000000" pitchFamily="2" charset="2"/>
              <a:buNone/>
              <a:defRPr/>
            </a:pPr>
            <a:endParaRPr lang="en-US" altLang="zh-CN" sz="2400" dirty="0" smtClean="0"/>
          </a:p>
          <a:p>
            <a:pPr fontAlgn="auto">
              <a:spcAft>
                <a:spcPts val="0"/>
              </a:spcAft>
              <a:buSzPct val="80000"/>
              <a:buFont typeface="Wingdings" panose="05000000000000000000" pitchFamily="2" charset="2"/>
              <a:buNone/>
              <a:defRPr/>
            </a:pPr>
            <a:r>
              <a:rPr lang="en-US" altLang="zh-CN" sz="2400" dirty="0" smtClean="0"/>
              <a:t>2</a:t>
            </a:r>
            <a:r>
              <a:rPr lang="zh-CN" altLang="en-US" sz="2400" dirty="0" smtClean="0"/>
              <a:t>、</a:t>
            </a:r>
            <a:r>
              <a:rPr lang="zh-CN" altLang="en-US" sz="2400" dirty="0" smtClean="0">
                <a:solidFill>
                  <a:srgbClr val="FF0000"/>
                </a:solidFill>
              </a:rPr>
              <a:t>白盒测试</a:t>
            </a:r>
            <a:endParaRPr lang="en-US" altLang="zh-CN" sz="2400" dirty="0" smtClean="0"/>
          </a:p>
          <a:p>
            <a:pPr marL="514350" indent="-514350" fontAlgn="auto">
              <a:spcAft>
                <a:spcPts val="0"/>
              </a:spcAft>
              <a:buFont typeface="Wingdings" panose="05000000000000000000" pitchFamily="2" charset="2"/>
              <a:buNone/>
              <a:defRPr/>
            </a:pPr>
            <a:r>
              <a:rPr lang="en-US" altLang="zh-CN" sz="2400" dirty="0" smtClean="0"/>
              <a:t>		 </a:t>
            </a:r>
            <a:r>
              <a:rPr lang="zh-CN" altLang="en-US" sz="1800" dirty="0" smtClean="0"/>
              <a:t>又称为结构测试。着重于程序内部结构和算法，不关心功能和性能指标。</a:t>
            </a:r>
            <a:endParaRPr lang="en-US" altLang="zh-CN" sz="1800" dirty="0" smtClean="0"/>
          </a:p>
          <a:p>
            <a:pPr marL="514350" indent="-514350" fontAlgn="auto">
              <a:spcAft>
                <a:spcPts val="0"/>
              </a:spcAft>
              <a:buFont typeface="Wingdings" panose="05000000000000000000" pitchFamily="2" charset="2"/>
              <a:buNone/>
              <a:defRPr/>
            </a:pPr>
            <a:endParaRPr lang="en-US" altLang="zh-CN" sz="2400" dirty="0" smtClean="0"/>
          </a:p>
          <a:p>
            <a:pPr fontAlgn="auto">
              <a:spcAft>
                <a:spcPts val="0"/>
              </a:spcAft>
              <a:buSzPct val="80000"/>
              <a:buFont typeface="Wingdings" panose="05000000000000000000" pitchFamily="2" charset="2"/>
              <a:buNone/>
              <a:defRPr/>
            </a:pPr>
            <a:r>
              <a:rPr lang="en-US" altLang="zh-CN" sz="2400" dirty="0" smtClean="0"/>
              <a:t>3</a:t>
            </a:r>
            <a:r>
              <a:rPr lang="zh-CN" altLang="en-US" sz="2400" dirty="0" smtClean="0"/>
              <a:t>、</a:t>
            </a:r>
            <a:r>
              <a:rPr lang="zh-CN" altLang="en-US" sz="2400" dirty="0" smtClean="0">
                <a:solidFill>
                  <a:srgbClr val="FF0000"/>
                </a:solidFill>
              </a:rPr>
              <a:t>灰盒测试</a:t>
            </a:r>
            <a:endParaRPr lang="en-US" altLang="zh-CN" sz="2400" dirty="0" smtClean="0"/>
          </a:p>
          <a:p>
            <a:pPr marL="514350" indent="-514350" fontAlgn="auto">
              <a:spcAft>
                <a:spcPts val="0"/>
              </a:spcAft>
              <a:buFont typeface="Wingdings" panose="05000000000000000000" pitchFamily="2" charset="2"/>
              <a:buNone/>
              <a:defRPr/>
            </a:pPr>
            <a:r>
              <a:rPr lang="en-US" altLang="zh-CN" sz="1800" dirty="0" smtClean="0"/>
              <a:t>		  </a:t>
            </a:r>
            <a:r>
              <a:rPr lang="zh-CN" altLang="en-US" sz="1800" dirty="0" smtClean="0"/>
              <a:t>介于白盒和黑盒测试之间，基于程序运行时刻的外部表现同时又结合程序内部逻辑结构来设计用例，执行程序并采集程序路径执行信息和外部用户接口结果的测试技术。</a:t>
            </a:r>
            <a:endParaRPr lang="zh-CN" altLang="en-US" sz="1800" dirty="0" smtClean="0"/>
          </a:p>
          <a:p>
            <a:pPr fontAlgn="auto">
              <a:spcAft>
                <a:spcPts val="0"/>
              </a:spcAft>
              <a:defRPr/>
            </a:pPr>
            <a:endParaRPr lang="zh-CN" alt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按是否查看代码</a:t>
            </a:r>
            <a:r>
              <a:rPr lang="en-US" altLang="zh-CN" dirty="0" smtClean="0"/>
              <a:t>-</a:t>
            </a:r>
            <a:r>
              <a:rPr lang="zh-CN" altLang="en-US" dirty="0" smtClean="0"/>
              <a:t>灰盒测试</a:t>
            </a:r>
            <a:endParaRPr lang="zh-CN" altLang="en-US" dirty="0"/>
          </a:p>
        </p:txBody>
      </p:sp>
      <p:sp>
        <p:nvSpPr>
          <p:cNvPr id="35842" name="矩形 1"/>
          <p:cNvSpPr>
            <a:spLocks noChangeArrowheads="1"/>
          </p:cNvSpPr>
          <p:nvPr/>
        </p:nvSpPr>
        <p:spPr bwMode="auto">
          <a:xfrm>
            <a:off x="357188" y="1071563"/>
            <a:ext cx="8143875" cy="4769485"/>
          </a:xfrm>
          <a:prstGeom prst="rect">
            <a:avLst/>
          </a:prstGeom>
          <a:noFill/>
          <a:ln w="9525">
            <a:noFill/>
            <a:miter lim="800000"/>
          </a:ln>
        </p:spPr>
        <p:txBody>
          <a:bodyPr>
            <a:spAutoFit/>
          </a:bodyPr>
          <a:lstStyle/>
          <a:p>
            <a:pPr>
              <a:buFont typeface="Arial" panose="020B0604020202020204" pitchFamily="34" charset="0"/>
              <a:buChar char="•"/>
            </a:pPr>
            <a:r>
              <a:rPr lang="zh-CN" altLang="en-US" sz="2400" dirty="0">
                <a:latin typeface="Calibri" panose="020F0502020204030204" pitchFamily="34" charset="0"/>
              </a:rPr>
              <a:t>灰盒测试有啥缺点？</a:t>
            </a:r>
            <a:br>
              <a:rPr lang="zh-CN" altLang="en-US" dirty="0">
                <a:latin typeface="Calibri" panose="020F0502020204030204" pitchFamily="34" charset="0"/>
              </a:rPr>
            </a:br>
            <a:r>
              <a:rPr lang="zh-CN" altLang="en-US" dirty="0">
                <a:latin typeface="Calibri" panose="020F0502020204030204" pitchFamily="34" charset="0"/>
              </a:rPr>
              <a:t>　　当然，凡事都有优点和缺点，灰盒测试自然也不例外。下面列举它的主要缺点。</a:t>
            </a:r>
            <a:br>
              <a:rPr lang="zh-CN" altLang="en-US" dirty="0">
                <a:latin typeface="Calibri" panose="020F0502020204030204" pitchFamily="34" charset="0"/>
              </a:rPr>
            </a:br>
            <a:br>
              <a:rPr lang="zh-CN" altLang="en-US" dirty="0">
                <a:latin typeface="Calibri" panose="020F0502020204030204" pitchFamily="34" charset="0"/>
              </a:rPr>
            </a:br>
            <a:r>
              <a:rPr lang="zh-CN" altLang="en-US" dirty="0">
                <a:latin typeface="Calibri" panose="020F0502020204030204" pitchFamily="34" charset="0"/>
              </a:rPr>
              <a:t>　　◇不适用于简单的系统</a:t>
            </a:r>
            <a:br>
              <a:rPr lang="zh-CN" altLang="en-US" dirty="0">
                <a:latin typeface="Calibri" panose="020F0502020204030204" pitchFamily="34" charset="0"/>
              </a:rPr>
            </a:br>
            <a:r>
              <a:rPr lang="zh-CN" altLang="en-US" dirty="0">
                <a:latin typeface="Calibri" panose="020F0502020204030204" pitchFamily="34" charset="0"/>
              </a:rPr>
              <a:t>　　</a:t>
            </a:r>
            <a:r>
              <a:rPr lang="en-US" altLang="zh-CN" dirty="0">
                <a:latin typeface="Calibri" panose="020F0502020204030204" pitchFamily="34" charset="0"/>
              </a:rPr>
              <a:t>	</a:t>
            </a:r>
            <a:r>
              <a:rPr lang="zh-CN" altLang="en-US" sz="1600" dirty="0">
                <a:latin typeface="Calibri" panose="020F0502020204030204" pitchFamily="34" charset="0"/>
              </a:rPr>
              <a:t>所谓的简单系统，就是简单到总共只有一个模块。由于灰盒测试关注于系统内部模块之间的交互。如果某个系统简单到只有一个模块，那就没必要进行灰盒测试了</a:t>
            </a:r>
            <a:r>
              <a:rPr lang="zh-CN" altLang="en-US" dirty="0">
                <a:latin typeface="Calibri" panose="020F0502020204030204" pitchFamily="34" charset="0"/>
              </a:rPr>
              <a:t>。</a:t>
            </a:r>
            <a:br>
              <a:rPr lang="zh-CN" altLang="en-US" dirty="0">
                <a:latin typeface="Calibri" panose="020F0502020204030204" pitchFamily="34" charset="0"/>
              </a:rPr>
            </a:br>
            <a:br>
              <a:rPr lang="zh-CN" altLang="en-US" dirty="0">
                <a:latin typeface="Calibri" panose="020F0502020204030204" pitchFamily="34" charset="0"/>
              </a:rPr>
            </a:br>
            <a:r>
              <a:rPr lang="zh-CN" altLang="en-US" dirty="0">
                <a:latin typeface="Calibri" panose="020F0502020204030204" pitchFamily="34" charset="0"/>
              </a:rPr>
              <a:t>　　◇对测试人员的要求比黑盒测试高</a:t>
            </a:r>
            <a:br>
              <a:rPr lang="zh-CN" altLang="en-US" dirty="0">
                <a:latin typeface="Calibri" panose="020F0502020204030204" pitchFamily="34" charset="0"/>
              </a:rPr>
            </a:br>
            <a:r>
              <a:rPr lang="zh-CN" altLang="en-US" dirty="0">
                <a:latin typeface="Calibri" panose="020F0502020204030204" pitchFamily="34" charset="0"/>
              </a:rPr>
              <a:t>　</a:t>
            </a:r>
            <a:r>
              <a:rPr lang="zh-CN" altLang="en-US" sz="1600" dirty="0">
                <a:latin typeface="Calibri" panose="020F0502020204030204" pitchFamily="34" charset="0"/>
              </a:rPr>
              <a:t>　</a:t>
            </a:r>
            <a:r>
              <a:rPr lang="en-US" altLang="zh-CN" sz="1600" dirty="0">
                <a:latin typeface="Calibri" panose="020F0502020204030204" pitchFamily="34" charset="0"/>
              </a:rPr>
              <a:t>	</a:t>
            </a:r>
            <a:r>
              <a:rPr lang="zh-CN" altLang="en-US" sz="1600" dirty="0">
                <a:latin typeface="Calibri" panose="020F0502020204030204" pitchFamily="34" charset="0"/>
              </a:rPr>
              <a:t>从上面的介绍来看，灰盒测试要求测试人员清楚系统内部由哪些模块构成，模块之间如何协作。因此，对测试的要求就提高了。会带来一定的培训成本。不过，依照以往的经验，培训难度不大。稍微有点基础的测试人员，都可以在短期培训之后胜任。</a:t>
            </a:r>
            <a:br>
              <a:rPr lang="zh-CN" altLang="en-US" dirty="0">
                <a:latin typeface="Calibri" panose="020F0502020204030204" pitchFamily="34" charset="0"/>
              </a:rPr>
            </a:br>
            <a:br>
              <a:rPr lang="zh-CN" altLang="en-US" dirty="0">
                <a:latin typeface="Calibri" panose="020F0502020204030204" pitchFamily="34" charset="0"/>
              </a:rPr>
            </a:br>
            <a:r>
              <a:rPr lang="zh-CN" altLang="en-US" dirty="0">
                <a:latin typeface="Calibri" panose="020F0502020204030204" pitchFamily="34" charset="0"/>
              </a:rPr>
              <a:t>　　◇不如白盒测试深入</a:t>
            </a:r>
            <a:br>
              <a:rPr lang="zh-CN" altLang="en-US" dirty="0">
                <a:latin typeface="Calibri" panose="020F0502020204030204" pitchFamily="34" charset="0"/>
              </a:rPr>
            </a:br>
            <a:r>
              <a:rPr lang="zh-CN" altLang="en-US" sz="1600" dirty="0">
                <a:latin typeface="Calibri" panose="020F0502020204030204" pitchFamily="34" charset="0"/>
              </a:rPr>
              <a:t>　　</a:t>
            </a:r>
            <a:r>
              <a:rPr lang="en-US" altLang="zh-CN" sz="1600" dirty="0">
                <a:latin typeface="Calibri" panose="020F0502020204030204" pitchFamily="34" charset="0"/>
              </a:rPr>
              <a:t>	</a:t>
            </a:r>
            <a:r>
              <a:rPr lang="zh-CN" altLang="en-US" sz="1600" dirty="0">
                <a:latin typeface="Calibri" panose="020F0502020204030204" pitchFamily="34" charset="0"/>
              </a:rPr>
              <a:t>显然，灰盒不如白盒那么深入。不过，考虑到灰盒测试相比白盒测试有显著的成本优势，该缺点不是太明显。</a:t>
            </a:r>
            <a:br>
              <a:rPr lang="zh-CN" altLang="en-US" dirty="0">
                <a:latin typeface="Calibri" panose="020F0502020204030204" pitchFamily="34" charset="0"/>
              </a:rPr>
            </a:br>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其它测试概念</a:t>
            </a:r>
            <a:endParaRPr lang="zh-CN" altLang="en-US" dirty="0"/>
          </a:p>
        </p:txBody>
      </p:sp>
      <p:sp>
        <p:nvSpPr>
          <p:cNvPr id="36866" name="内容占位符 2"/>
          <p:cNvSpPr>
            <a:spLocks noGrp="1"/>
          </p:cNvSpPr>
          <p:nvPr>
            <p:ph idx="1"/>
          </p:nvPr>
        </p:nvSpPr>
        <p:spPr>
          <a:xfrm>
            <a:off x="214313" y="857250"/>
            <a:ext cx="8715375" cy="5164038"/>
          </a:xfrm>
        </p:spPr>
        <p:txBody>
          <a:bodyPr/>
          <a:lstStyle/>
          <a:p>
            <a:r>
              <a:rPr lang="zh-CN" altLang="en-US" sz="2400" dirty="0" smtClean="0"/>
              <a:t>回归测试</a:t>
            </a:r>
            <a:endParaRPr lang="en-US" altLang="zh-CN" sz="2400" dirty="0" smtClean="0"/>
          </a:p>
          <a:p>
            <a:pPr>
              <a:buFont typeface="Wingdings" panose="05000000000000000000" pitchFamily="2" charset="2"/>
              <a:buNone/>
            </a:pPr>
            <a:r>
              <a:rPr lang="zh-CN" altLang="en-US" sz="1800" b="1" dirty="0"/>
              <a:t>什么是回归测试：</a:t>
            </a:r>
            <a:r>
              <a:rPr lang="zh-CN" altLang="en-US" sz="1800" dirty="0" smtClean="0"/>
              <a:t>对软件的新版本测试时，验证</a:t>
            </a:r>
            <a:r>
              <a:rPr lang="zh-CN" altLang="en-US" sz="1800" dirty="0"/>
              <a:t>上</a:t>
            </a:r>
            <a:r>
              <a:rPr lang="zh-CN" altLang="en-US" sz="1800" dirty="0" smtClean="0"/>
              <a:t>个版本已修改的问题是否修复，是否引发其他问题，防止出现“以前应用没有的问题现在出问题了” 。</a:t>
            </a:r>
            <a:endParaRPr lang="en-US" altLang="zh-CN" sz="1800" dirty="0" smtClean="0"/>
          </a:p>
          <a:p>
            <a:pPr>
              <a:buFont typeface="Wingdings" panose="05000000000000000000" pitchFamily="2" charset="2"/>
              <a:buNone/>
            </a:pPr>
            <a:r>
              <a:rPr lang="zh-CN" altLang="en-US" sz="1800" b="1" dirty="0" smtClean="0"/>
              <a:t>回归测试策略：</a:t>
            </a:r>
            <a:r>
              <a:rPr lang="en-US" altLang="zh-CN" sz="1800" dirty="0" smtClean="0"/>
              <a:t>1</a:t>
            </a:r>
            <a:r>
              <a:rPr lang="zh-CN" altLang="en-US" sz="1800" dirty="0" smtClean="0"/>
              <a:t>、</a:t>
            </a:r>
            <a:r>
              <a:rPr lang="en-US" altLang="zh-CN" sz="1800" dirty="0" smtClean="0"/>
              <a:t>bug</a:t>
            </a:r>
            <a:r>
              <a:rPr lang="zh-CN" altLang="en-US" sz="1800" dirty="0" smtClean="0"/>
              <a:t>修改验证和</a:t>
            </a:r>
            <a:r>
              <a:rPr lang="en-US" altLang="zh-CN" sz="1800" dirty="0" smtClean="0"/>
              <a:t>bug</a:t>
            </a:r>
            <a:r>
              <a:rPr lang="zh-CN" altLang="en-US" sz="1800" dirty="0" smtClean="0"/>
              <a:t>修复影响范围验证 </a:t>
            </a:r>
            <a:r>
              <a:rPr lang="en-US" altLang="zh-CN" sz="1800" dirty="0" smtClean="0"/>
              <a:t>2</a:t>
            </a:r>
            <a:r>
              <a:rPr lang="zh-CN" altLang="en-US" sz="1800" dirty="0" smtClean="0"/>
              <a:t>、基本功能</a:t>
            </a:r>
            <a:r>
              <a:rPr lang="en-US" altLang="zh-CN" sz="1800" dirty="0" smtClean="0"/>
              <a:t>checklist</a:t>
            </a:r>
            <a:r>
              <a:rPr lang="zh-CN" altLang="en-US" sz="1800" dirty="0" smtClean="0"/>
              <a:t>验证测试</a:t>
            </a:r>
            <a:endParaRPr lang="en-US" altLang="zh-CN" sz="1800" dirty="0"/>
          </a:p>
          <a:p>
            <a:pPr>
              <a:buFont typeface="Wingdings" panose="05000000000000000000" pitchFamily="2" charset="2"/>
              <a:buNone/>
            </a:pPr>
            <a:endParaRPr lang="zh-CN" altLang="en-US" dirty="0" smtClean="0"/>
          </a:p>
          <a:p>
            <a:r>
              <a:rPr lang="zh-CN" altLang="en-US" sz="2400" dirty="0" smtClean="0"/>
              <a:t>冒烟测试（BVT测试（Build Verification Test ））</a:t>
            </a:r>
            <a:endParaRPr lang="en-US" altLang="zh-CN" sz="2400" dirty="0" smtClean="0"/>
          </a:p>
          <a:p>
            <a:pPr marL="0" indent="0">
              <a:buNone/>
            </a:pPr>
            <a:r>
              <a:rPr lang="en-US" altLang="zh-CN" sz="2400" dirty="0"/>
              <a:t> </a:t>
            </a:r>
            <a:r>
              <a:rPr lang="en-US" altLang="zh-CN" sz="2400" dirty="0" smtClean="0"/>
              <a:t>      </a:t>
            </a:r>
            <a:r>
              <a:rPr lang="zh-CN" altLang="zh-CN" sz="1800" dirty="0" smtClean="0"/>
              <a:t>冒烟</a:t>
            </a:r>
            <a:r>
              <a:rPr lang="zh-CN" altLang="zh-CN" sz="1800" dirty="0"/>
              <a:t>测试是为了检测程序基本功能运行是否正常，来确定是否进入下一阶段的全面测试。通常软件开发人员冒烟测试确定是否发布版本给软件测试部，软件测试人员冒烟测试用于判断是否接受开发人员的测试版本进入全面的测试活动。</a:t>
            </a:r>
            <a:endParaRPr lang="zh-CN" altLang="zh-CN" sz="1800" dirty="0"/>
          </a:p>
          <a:p>
            <a:pPr>
              <a:buFont typeface="Wingdings" panose="05000000000000000000" pitchFamily="2" charset="2"/>
              <a:buNone/>
            </a:pPr>
            <a:endParaRPr lang="zh-CN" altLang="en-US" sz="2400" dirty="0" smtClean="0"/>
          </a:p>
          <a:p>
            <a:r>
              <a:rPr lang="zh-CN" altLang="en-US" sz="2400" dirty="0" smtClean="0"/>
              <a:t>随机测试（又名猴子测试）</a:t>
            </a:r>
            <a:endParaRPr lang="en-US" altLang="zh-CN" sz="2400" dirty="0" smtClean="0"/>
          </a:p>
          <a:p>
            <a:pPr>
              <a:buFont typeface="Wingdings" panose="05000000000000000000" pitchFamily="2" charset="2"/>
              <a:buNone/>
            </a:pPr>
            <a:r>
              <a:rPr lang="en-US" altLang="zh-CN" sz="2400" dirty="0" smtClean="0"/>
              <a:t>	</a:t>
            </a:r>
            <a:r>
              <a:rPr lang="en-US" altLang="zh-CN" sz="1800" dirty="0" smtClean="0"/>
              <a:t>	</a:t>
            </a:r>
            <a:r>
              <a:rPr lang="zh-CN" altLang="en-US" sz="1800" dirty="0" smtClean="0"/>
              <a:t>测试数据是随机产生的，在测试用例之外。只能作为一个测试的补充。</a:t>
            </a:r>
            <a:endParaRPr lang="zh-CN" altLang="en-US" sz="1800" dirty="0" smtClean="0"/>
          </a:p>
          <a:p>
            <a:endParaRPr lang="zh-CN" altLang="en-US" sz="2400" dirty="0" smtClean="0"/>
          </a:p>
          <a:p>
            <a:pPr>
              <a:buFont typeface="Wingdings" panose="05000000000000000000" pitchFamily="2" charset="2"/>
              <a:buNone/>
            </a:pPr>
            <a:endParaRPr lang="en-US" altLang="zh-CN" sz="2400" dirty="0" smtClean="0"/>
          </a:p>
          <a:p>
            <a:pPr lvl="1"/>
            <a:endParaRPr lang="zh-CN" altLang="en-US" dirty="0" smtClean="0"/>
          </a:p>
          <a:p>
            <a:endParaRPr lang="zh-CN" alt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1438"/>
            <a:ext cx="6858000" cy="642937"/>
          </a:xfrm>
        </p:spPr>
        <p:txBody>
          <a:bodyPr rtlCol="0"/>
          <a:lstStyle/>
          <a:p>
            <a:pPr fontAlgn="auto">
              <a:spcAft>
                <a:spcPts val="0"/>
              </a:spcAft>
              <a:defRPr/>
            </a:pPr>
            <a:r>
              <a:rPr lang="zh-CN" altLang="en-US" dirty="0" smtClean="0"/>
              <a:t>其它测试概念</a:t>
            </a:r>
            <a:endParaRPr lang="zh-CN" altLang="en-US" dirty="0"/>
          </a:p>
        </p:txBody>
      </p:sp>
      <p:sp>
        <p:nvSpPr>
          <p:cNvPr id="37890" name="内容占位符 2"/>
          <p:cNvSpPr>
            <a:spLocks noGrp="1"/>
          </p:cNvSpPr>
          <p:nvPr>
            <p:ph idx="1"/>
          </p:nvPr>
        </p:nvSpPr>
        <p:spPr>
          <a:xfrm>
            <a:off x="214313" y="857250"/>
            <a:ext cx="8715375" cy="5786438"/>
          </a:xfrm>
        </p:spPr>
        <p:txBody>
          <a:bodyPr/>
          <a:lstStyle/>
          <a:p>
            <a:r>
              <a:rPr lang="zh-CN" altLang="en-US" sz="2400" dirty="0" smtClean="0"/>
              <a:t>敏捷测试（敏捷开发引发）</a:t>
            </a:r>
            <a:endParaRPr lang="en-US" altLang="zh-CN" sz="2400" dirty="0" smtClean="0"/>
          </a:p>
          <a:p>
            <a:pPr>
              <a:buFont typeface="Wingdings" panose="05000000000000000000" pitchFamily="2" charset="2"/>
              <a:buNone/>
            </a:pPr>
            <a:r>
              <a:rPr lang="en-US" altLang="zh-CN" sz="1800" dirty="0" smtClean="0"/>
              <a:t>		</a:t>
            </a:r>
            <a:r>
              <a:rPr lang="zh-CN" altLang="en-US" sz="1800" dirty="0" smtClean="0"/>
              <a:t>首先敏捷测试</a:t>
            </a:r>
            <a:r>
              <a:rPr lang="en-US" altLang="zh-CN" sz="1800" dirty="0" smtClean="0"/>
              <a:t>(Agile testing)</a:t>
            </a:r>
            <a:r>
              <a:rPr lang="zh-CN" altLang="en-US" sz="1800" dirty="0" smtClean="0"/>
              <a:t>是测试的一种，原有测试定义中通过执行被测系统发现问题，通过测试这种活动能够提供对被测系统提供度量等概念还是适用的。</a:t>
            </a:r>
            <a:endParaRPr lang="en-US" altLang="zh-CN" sz="1800" dirty="0" smtClean="0"/>
          </a:p>
          <a:p>
            <a:pPr>
              <a:buFont typeface="Wingdings" panose="05000000000000000000" pitchFamily="2" charset="2"/>
              <a:buNone/>
            </a:pPr>
            <a:r>
              <a:rPr lang="zh-CN" altLang="en-US" dirty="0" smtClean="0"/>
              <a:t> </a:t>
            </a:r>
            <a:endParaRPr lang="zh-CN" altLang="en-US" dirty="0" smtClean="0"/>
          </a:p>
          <a:p>
            <a:r>
              <a:rPr lang="en-US" altLang="zh-CN" sz="2400" dirty="0" smtClean="0"/>
              <a:t>TDD</a:t>
            </a:r>
            <a:r>
              <a:rPr lang="zh-CN" altLang="en-US" sz="2400" dirty="0" smtClean="0"/>
              <a:t>（测试驱动开发）</a:t>
            </a:r>
            <a:endParaRPr lang="en-US" altLang="zh-CN" sz="2400" dirty="0" smtClean="0"/>
          </a:p>
          <a:p>
            <a:pPr>
              <a:buFont typeface="Wingdings" panose="05000000000000000000" pitchFamily="2" charset="2"/>
              <a:buNone/>
            </a:pPr>
            <a:r>
              <a:rPr lang="en-US" altLang="zh-CN" sz="2400" dirty="0" smtClean="0"/>
              <a:t>	</a:t>
            </a:r>
            <a:r>
              <a:rPr lang="en-US" altLang="zh-CN" sz="1800" dirty="0" smtClean="0"/>
              <a:t>	</a:t>
            </a:r>
            <a:r>
              <a:rPr lang="zh-CN" altLang="en-US" sz="1800" dirty="0" smtClean="0"/>
              <a:t>测试驱动开发的基本思想就是在开发功能代码之前，先编写测试代码。也就是说在明确要开发某个功能后，首先思考如何对这个功能进行测试，并完成测试代码的编写，然后编写相关的代码满足这些测试用例。然后循环进行添加其他功能，直到完全部功能的开发。</a:t>
            </a:r>
            <a:endParaRPr lang="zh-CN" altLang="en-US" sz="1800" dirty="0" smtClean="0"/>
          </a:p>
          <a:p>
            <a:pPr lvl="1"/>
            <a:endParaRPr lang="zh-CN" altLang="en-US" dirty="0" smtClean="0"/>
          </a:p>
          <a:p>
            <a:endParaRPr lang="zh-CN" alt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4925" y="44450"/>
            <a:ext cx="8229600" cy="647700"/>
          </a:xfrm>
        </p:spPr>
        <p:txBody>
          <a:bodyPr rtlCol="0"/>
          <a:lstStyle/>
          <a:p>
            <a:pPr fontAlgn="auto">
              <a:spcAft>
                <a:spcPts val="0"/>
              </a:spcAft>
              <a:defRPr/>
            </a:pPr>
            <a:r>
              <a:rPr lang="zh-CN" altLang="en-US" dirty="0" smtClean="0"/>
              <a:t>软件测试风险</a:t>
            </a:r>
            <a:endParaRPr lang="zh-CN" altLang="en-US" dirty="0"/>
          </a:p>
        </p:txBody>
      </p:sp>
      <p:sp>
        <p:nvSpPr>
          <p:cNvPr id="3" name="内容占位符 2"/>
          <p:cNvSpPr>
            <a:spLocks noGrp="1"/>
          </p:cNvSpPr>
          <p:nvPr>
            <p:ph idx="1"/>
          </p:nvPr>
        </p:nvSpPr>
        <p:spPr>
          <a:xfrm>
            <a:off x="457200" y="1063625"/>
            <a:ext cx="8229600" cy="4525963"/>
          </a:xfrm>
        </p:spPr>
        <p:txBody>
          <a:bodyPr rtlCol="0">
            <a:normAutofit/>
          </a:bodyPr>
          <a:lstStyle/>
          <a:p>
            <a:pPr marL="457200" indent="-457200" fontAlgn="auto">
              <a:spcAft>
                <a:spcPts val="0"/>
              </a:spcAft>
              <a:buFont typeface="+mj-lt"/>
              <a:buAutoNum type="arabicPeriod"/>
              <a:defRPr/>
            </a:pPr>
            <a:r>
              <a:rPr lang="zh-CN" altLang="en-US" sz="2000" b="1" dirty="0" smtClean="0">
                <a:latin typeface="+mn-ea"/>
              </a:rPr>
              <a:t>软件测试中的软件风险分析</a:t>
            </a:r>
            <a:r>
              <a:rPr lang="zh-CN" altLang="en-US" sz="2000" dirty="0" smtClean="0">
                <a:latin typeface="+mn-ea"/>
              </a:rPr>
              <a:t>是根据预测软件将出现的风险，制定软件测试计划并排列优先等级，风险分析是对软件中潜在的问题进行识别、估计和评价的过程。</a:t>
            </a:r>
            <a:endParaRPr lang="en-US" altLang="zh-CN" sz="2000" dirty="0" smtClean="0">
              <a:latin typeface="+mn-ea"/>
            </a:endParaRPr>
          </a:p>
          <a:p>
            <a:pPr marL="457200" indent="-457200" fontAlgn="auto">
              <a:spcAft>
                <a:spcPts val="0"/>
              </a:spcAft>
              <a:buFont typeface="+mj-lt"/>
              <a:buAutoNum type="arabicPeriod"/>
              <a:defRPr/>
            </a:pPr>
            <a:r>
              <a:rPr lang="zh-CN" altLang="en-US" sz="2000" dirty="0" smtClean="0">
                <a:solidFill>
                  <a:srgbClr val="FF0000"/>
                </a:solidFill>
                <a:latin typeface="+mn-ea"/>
              </a:rPr>
              <a:t>风险也包括进度风险、质量风险、人员风险、变更风险、成本风险等</a:t>
            </a:r>
            <a:endParaRPr lang="zh-CN" altLang="en-US" sz="2000" dirty="0" smtClean="0">
              <a:solidFill>
                <a:srgbClr val="FF0000"/>
              </a:solidFill>
              <a:latin typeface="+mn-ea"/>
            </a:endParaRPr>
          </a:p>
        </p:txBody>
      </p:sp>
      <p:pic>
        <p:nvPicPr>
          <p:cNvPr id="38915" name="Picture 1"/>
          <p:cNvPicPr>
            <a:picLocks noChangeAspect="1" noChangeArrowheads="1"/>
          </p:cNvPicPr>
          <p:nvPr/>
        </p:nvPicPr>
        <p:blipFill>
          <a:blip r:embed="rId1"/>
          <a:srcRect/>
          <a:stretch>
            <a:fillRect/>
          </a:stretch>
        </p:blipFill>
        <p:spPr bwMode="auto">
          <a:xfrm>
            <a:off x="2714625" y="3286125"/>
            <a:ext cx="3352800" cy="2781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4925" y="44450"/>
            <a:ext cx="8229600" cy="647700"/>
          </a:xfrm>
        </p:spPr>
        <p:txBody>
          <a:bodyPr rtlCol="0"/>
          <a:lstStyle/>
          <a:p>
            <a:pPr fontAlgn="auto">
              <a:spcAft>
                <a:spcPts val="0"/>
              </a:spcAft>
              <a:defRPr/>
            </a:pPr>
            <a:r>
              <a:rPr lang="zh-CN" altLang="en-US" dirty="0" smtClean="0"/>
              <a:t>优秀的软件测试工程师</a:t>
            </a:r>
            <a:endParaRPr lang="zh-CN" altLang="en-US" dirty="0"/>
          </a:p>
        </p:txBody>
      </p:sp>
      <p:sp>
        <p:nvSpPr>
          <p:cNvPr id="3" name="内容占位符 2"/>
          <p:cNvSpPr>
            <a:spLocks noGrp="1"/>
          </p:cNvSpPr>
          <p:nvPr>
            <p:ph idx="1"/>
          </p:nvPr>
        </p:nvSpPr>
        <p:spPr>
          <a:xfrm>
            <a:off x="457200" y="1125538"/>
            <a:ext cx="8229600" cy="4751387"/>
          </a:xfrm>
        </p:spPr>
        <p:txBody>
          <a:bodyPr rtlCol="0">
            <a:normAutofit/>
          </a:bodyPr>
          <a:lstStyle/>
          <a:p>
            <a:pPr fontAlgn="auto">
              <a:spcAft>
                <a:spcPts val="0"/>
              </a:spcAft>
              <a:buFont typeface="Wingdings" panose="05000000000000000000" pitchFamily="2" charset="2"/>
              <a:buNone/>
              <a:defRPr/>
            </a:pPr>
            <a:r>
              <a:rPr lang="zh-CN" altLang="en-US" dirty="0" smtClean="0"/>
              <a:t>具备的技能（资深）：</a:t>
            </a:r>
            <a:endParaRPr lang="en-US" altLang="zh-CN" dirty="0" smtClean="0"/>
          </a:p>
          <a:p>
            <a:pPr marL="457200" indent="-457200" fontAlgn="auto">
              <a:spcAft>
                <a:spcPts val="0"/>
              </a:spcAft>
              <a:buFont typeface="+mj-lt"/>
              <a:buAutoNum type="arabicPeriod"/>
              <a:defRPr/>
            </a:pPr>
            <a:r>
              <a:rPr lang="zh-CN" altLang="en-US" sz="2000" dirty="0" smtClean="0">
                <a:latin typeface="+mn-ea"/>
              </a:rPr>
              <a:t>计算机相关知识，能够熟练使用常用的管理工具</a:t>
            </a:r>
            <a:endParaRPr lang="en-US" altLang="zh-CN" sz="2000" dirty="0" smtClean="0">
              <a:latin typeface="+mn-ea"/>
            </a:endParaRPr>
          </a:p>
          <a:p>
            <a:pPr marL="457200" indent="-457200" fontAlgn="auto">
              <a:spcAft>
                <a:spcPts val="0"/>
              </a:spcAft>
              <a:buFont typeface="+mj-lt"/>
              <a:buAutoNum type="arabicPeriod"/>
              <a:defRPr/>
            </a:pPr>
            <a:r>
              <a:rPr lang="zh-CN" altLang="en-US" sz="2000" dirty="0" smtClean="0">
                <a:latin typeface="+mn-ea"/>
              </a:rPr>
              <a:t>开发语言：</a:t>
            </a:r>
            <a:r>
              <a:rPr lang="en-US" altLang="zh-CN" sz="2000" dirty="0" smtClean="0">
                <a:solidFill>
                  <a:srgbClr val="FF0000"/>
                </a:solidFill>
                <a:latin typeface="+mn-ea"/>
              </a:rPr>
              <a:t>C</a:t>
            </a:r>
            <a:r>
              <a:rPr lang="en-US" altLang="zh-CN" sz="2000" dirty="0" smtClean="0">
                <a:latin typeface="+mn-ea"/>
              </a:rPr>
              <a:t>,</a:t>
            </a:r>
            <a:r>
              <a:rPr lang="en-US" altLang="zh-CN" sz="2000" dirty="0" smtClean="0">
                <a:solidFill>
                  <a:srgbClr val="FF0000"/>
                </a:solidFill>
                <a:latin typeface="+mn-ea"/>
              </a:rPr>
              <a:t>C++</a:t>
            </a:r>
            <a:r>
              <a:rPr lang="en-US" altLang="zh-CN" sz="2000" dirty="0" smtClean="0">
                <a:latin typeface="+mn-ea"/>
              </a:rPr>
              <a:t>,</a:t>
            </a:r>
            <a:r>
              <a:rPr lang="en-US" altLang="zh-CN" sz="2000" dirty="0" err="1" smtClean="0">
                <a:solidFill>
                  <a:srgbClr val="FF0000"/>
                </a:solidFill>
                <a:latin typeface="+mn-ea"/>
              </a:rPr>
              <a:t>Java</a:t>
            </a:r>
            <a:r>
              <a:rPr lang="en-US" altLang="zh-CN" sz="2000" dirty="0" err="1" smtClean="0">
                <a:latin typeface="+mn-ea"/>
              </a:rPr>
              <a:t>,</a:t>
            </a:r>
            <a:r>
              <a:rPr lang="en-US" altLang="zh-CN" sz="2000" dirty="0" err="1" smtClean="0">
                <a:solidFill>
                  <a:srgbClr val="FF0000"/>
                </a:solidFill>
                <a:latin typeface="+mn-ea"/>
              </a:rPr>
              <a:t>JavaScript</a:t>
            </a:r>
            <a:r>
              <a:rPr lang="en-US" altLang="zh-CN" sz="2000" dirty="0" err="1" smtClean="0">
                <a:latin typeface="+mn-ea"/>
              </a:rPr>
              <a:t>,</a:t>
            </a:r>
            <a:r>
              <a:rPr lang="en-US" altLang="zh-CN" sz="2000" dirty="0" err="1" smtClean="0">
                <a:solidFill>
                  <a:srgbClr val="FF0000"/>
                </a:solidFill>
                <a:latin typeface="+mn-ea"/>
              </a:rPr>
              <a:t>VBScript</a:t>
            </a:r>
            <a:r>
              <a:rPr lang="en-US" altLang="zh-CN" sz="2000" dirty="0" err="1" smtClean="0">
                <a:latin typeface="+mn-ea"/>
              </a:rPr>
              <a:t>,</a:t>
            </a:r>
            <a:r>
              <a:rPr lang="en-US" altLang="zh-CN" sz="2000" dirty="0" err="1" smtClean="0">
                <a:solidFill>
                  <a:srgbClr val="FF0000"/>
                </a:solidFill>
                <a:latin typeface="+mn-ea"/>
              </a:rPr>
              <a:t>Shell</a:t>
            </a:r>
            <a:r>
              <a:rPr lang="zh-CN" altLang="en-US" sz="2000" dirty="0" smtClean="0">
                <a:latin typeface="+mn-ea"/>
              </a:rPr>
              <a:t>。</a:t>
            </a:r>
            <a:endParaRPr lang="en-US" altLang="zh-CN" sz="2000" dirty="0" smtClean="0">
              <a:latin typeface="+mn-ea"/>
            </a:endParaRPr>
          </a:p>
          <a:p>
            <a:pPr marL="457200" indent="-457200" fontAlgn="auto">
              <a:spcAft>
                <a:spcPts val="0"/>
              </a:spcAft>
              <a:buFont typeface="+mj-lt"/>
              <a:buAutoNum type="arabicPeriod"/>
              <a:defRPr/>
            </a:pPr>
            <a:r>
              <a:rPr lang="zh-CN" altLang="en-US" sz="2000" dirty="0" smtClean="0">
                <a:latin typeface="+mn-ea"/>
              </a:rPr>
              <a:t>数据库：</a:t>
            </a:r>
            <a:r>
              <a:rPr lang="en-US" altLang="zh-CN" sz="2000" dirty="0" smtClean="0">
                <a:solidFill>
                  <a:srgbClr val="FF0000"/>
                </a:solidFill>
                <a:latin typeface="+mn-ea"/>
              </a:rPr>
              <a:t>SQL </a:t>
            </a:r>
            <a:r>
              <a:rPr lang="en-US" altLang="zh-CN" sz="2000" dirty="0" err="1" smtClean="0">
                <a:solidFill>
                  <a:srgbClr val="FF0000"/>
                </a:solidFill>
                <a:latin typeface="+mn-ea"/>
              </a:rPr>
              <a:t>Server</a:t>
            </a:r>
            <a:r>
              <a:rPr lang="en-US" altLang="zh-CN" sz="2000" dirty="0" err="1" smtClean="0">
                <a:latin typeface="+mn-ea"/>
              </a:rPr>
              <a:t>,</a:t>
            </a:r>
            <a:r>
              <a:rPr lang="en-US" altLang="zh-CN" sz="2000" dirty="0" err="1" smtClean="0">
                <a:solidFill>
                  <a:srgbClr val="FF0000"/>
                </a:solidFill>
                <a:latin typeface="+mn-ea"/>
              </a:rPr>
              <a:t>Oracle</a:t>
            </a:r>
            <a:r>
              <a:rPr lang="en-US" altLang="zh-CN" sz="2000" dirty="0" err="1" smtClean="0">
                <a:latin typeface="+mn-ea"/>
              </a:rPr>
              <a:t>,</a:t>
            </a:r>
            <a:r>
              <a:rPr lang="en-US" altLang="zh-CN" sz="2000" dirty="0" err="1" smtClean="0">
                <a:solidFill>
                  <a:srgbClr val="FF0000"/>
                </a:solidFill>
                <a:latin typeface="+mn-ea"/>
              </a:rPr>
              <a:t>MySQL</a:t>
            </a:r>
            <a:r>
              <a:rPr lang="zh-CN" altLang="en-US" sz="2000" dirty="0" smtClean="0">
                <a:latin typeface="+mn-ea"/>
              </a:rPr>
              <a:t>等数据库知识</a:t>
            </a:r>
            <a:endParaRPr lang="en-US" altLang="zh-CN" sz="2000" dirty="0" smtClean="0">
              <a:latin typeface="+mn-ea"/>
            </a:endParaRPr>
          </a:p>
          <a:p>
            <a:pPr marL="457200" indent="-457200" fontAlgn="auto">
              <a:spcAft>
                <a:spcPts val="0"/>
              </a:spcAft>
              <a:buFont typeface="+mj-lt"/>
              <a:buAutoNum type="arabicPeriod"/>
              <a:defRPr/>
            </a:pPr>
            <a:r>
              <a:rPr lang="zh-CN" altLang="en-US" sz="2000" dirty="0" smtClean="0">
                <a:latin typeface="+mn-ea"/>
              </a:rPr>
              <a:t>操作系统</a:t>
            </a:r>
            <a:r>
              <a:rPr lang="en-US" altLang="zh-CN" sz="2000" dirty="0" smtClean="0">
                <a:latin typeface="+mn-ea"/>
              </a:rPr>
              <a:t>,</a:t>
            </a:r>
            <a:r>
              <a:rPr lang="zh-CN" altLang="en-US" sz="2000" dirty="0" smtClean="0">
                <a:latin typeface="+mn-ea"/>
              </a:rPr>
              <a:t>如</a:t>
            </a:r>
            <a:r>
              <a:rPr lang="en-US" altLang="zh-CN" sz="2000" dirty="0" smtClean="0">
                <a:solidFill>
                  <a:srgbClr val="FF0000"/>
                </a:solidFill>
                <a:latin typeface="+mn-ea"/>
              </a:rPr>
              <a:t>Windows 2003</a:t>
            </a:r>
            <a:r>
              <a:rPr lang="zh-CN" altLang="en-US" sz="2000" dirty="0" smtClean="0">
                <a:latin typeface="+mn-ea"/>
              </a:rPr>
              <a:t>以及</a:t>
            </a:r>
            <a:r>
              <a:rPr lang="en-US" altLang="zh-CN" sz="2000" dirty="0" smtClean="0">
                <a:solidFill>
                  <a:srgbClr val="FF0000"/>
                </a:solidFill>
                <a:latin typeface="+mn-ea"/>
              </a:rPr>
              <a:t>2008</a:t>
            </a:r>
            <a:r>
              <a:rPr lang="en-US" altLang="zh-CN" sz="2000" dirty="0" smtClean="0">
                <a:latin typeface="+mn-ea"/>
              </a:rPr>
              <a:t>,</a:t>
            </a:r>
            <a:r>
              <a:rPr lang="en-US" altLang="zh-CN" sz="2000" dirty="0" smtClean="0">
                <a:solidFill>
                  <a:srgbClr val="FF0000"/>
                </a:solidFill>
                <a:latin typeface="+mn-ea"/>
              </a:rPr>
              <a:t>UNIX,Linux,MAC</a:t>
            </a:r>
            <a:r>
              <a:rPr lang="en-US" altLang="zh-CN" sz="2000" dirty="0" smtClean="0">
                <a:latin typeface="+mn-ea"/>
              </a:rPr>
              <a:t>,</a:t>
            </a:r>
            <a:r>
              <a:rPr lang="en-US" altLang="zh-CN" sz="2000" dirty="0" smtClean="0">
                <a:solidFill>
                  <a:srgbClr val="FF0000"/>
                </a:solidFill>
                <a:latin typeface="+mn-ea"/>
              </a:rPr>
              <a:t>Solaris</a:t>
            </a:r>
            <a:r>
              <a:rPr lang="zh-CN" altLang="en-US" sz="2000" dirty="0" smtClean="0">
                <a:latin typeface="+mn-ea"/>
              </a:rPr>
              <a:t>等</a:t>
            </a:r>
            <a:endParaRPr lang="en-US" altLang="zh-CN" sz="2000" dirty="0" smtClean="0">
              <a:latin typeface="+mn-ea"/>
            </a:endParaRPr>
          </a:p>
          <a:p>
            <a:pPr marL="457200" indent="-457200" fontAlgn="auto">
              <a:spcAft>
                <a:spcPts val="0"/>
              </a:spcAft>
              <a:buFont typeface="+mj-lt"/>
              <a:buAutoNum type="arabicPeriod"/>
              <a:defRPr/>
            </a:pPr>
            <a:r>
              <a:rPr lang="zh-CN" altLang="en-US" sz="2000" dirty="0" smtClean="0">
                <a:latin typeface="+mn-ea"/>
              </a:rPr>
              <a:t>网络基本知识，能够独立完成测试环境的搭建。</a:t>
            </a:r>
            <a:endParaRPr lang="en-US" altLang="zh-CN" sz="2000" dirty="0" smtClean="0">
              <a:latin typeface="+mn-ea"/>
            </a:endParaRPr>
          </a:p>
          <a:p>
            <a:pPr marL="457200" indent="-457200" fontAlgn="auto">
              <a:spcAft>
                <a:spcPts val="0"/>
              </a:spcAft>
              <a:buFont typeface="+mj-lt"/>
              <a:buAutoNum type="arabicPeriod"/>
              <a:defRPr/>
            </a:pPr>
            <a:r>
              <a:rPr lang="zh-CN" altLang="en-US" sz="2000" dirty="0" smtClean="0">
                <a:latin typeface="+mn-ea"/>
              </a:rPr>
              <a:t>软件基础知识：软件工程</a:t>
            </a:r>
            <a:r>
              <a:rPr lang="en-US" altLang="zh-CN" sz="2000" dirty="0" smtClean="0">
                <a:latin typeface="+mn-ea"/>
              </a:rPr>
              <a:t>,</a:t>
            </a:r>
            <a:r>
              <a:rPr lang="zh-CN" altLang="en-US" sz="2000" dirty="0" smtClean="0">
                <a:latin typeface="+mn-ea"/>
              </a:rPr>
              <a:t>软件生命周期</a:t>
            </a:r>
            <a:r>
              <a:rPr lang="en-US" altLang="zh-CN" sz="2000" dirty="0" smtClean="0">
                <a:latin typeface="+mn-ea"/>
              </a:rPr>
              <a:t>,</a:t>
            </a:r>
            <a:r>
              <a:rPr lang="zh-CN" altLang="en-US" sz="2000" dirty="0" smtClean="0">
                <a:latin typeface="+mn-ea"/>
              </a:rPr>
              <a:t>测试理论和测试方式有较深的理解。</a:t>
            </a:r>
            <a:endParaRPr lang="en-US" altLang="zh-CN" sz="2000" dirty="0" smtClean="0">
              <a:latin typeface="+mn-ea"/>
            </a:endParaRPr>
          </a:p>
          <a:p>
            <a:pPr marL="457200" indent="-457200" fontAlgn="auto">
              <a:spcAft>
                <a:spcPts val="0"/>
              </a:spcAft>
              <a:buFont typeface="+mj-lt"/>
              <a:buAutoNum type="arabicPeriod"/>
              <a:defRPr/>
            </a:pPr>
            <a:r>
              <a:rPr lang="zh-CN" altLang="en-US" sz="2000" dirty="0" smtClean="0">
                <a:latin typeface="+mn-ea"/>
              </a:rPr>
              <a:t>软件测试技术</a:t>
            </a:r>
            <a:r>
              <a:rPr lang="en-US" altLang="zh-CN" sz="2000" dirty="0" smtClean="0">
                <a:latin typeface="+mn-ea"/>
              </a:rPr>
              <a:t>,</a:t>
            </a:r>
            <a:r>
              <a:rPr lang="zh-CN" altLang="en-US" sz="2000" dirty="0" smtClean="0">
                <a:latin typeface="+mn-ea"/>
              </a:rPr>
              <a:t>方法</a:t>
            </a:r>
            <a:r>
              <a:rPr lang="en-US" altLang="zh-CN" sz="2000" dirty="0" smtClean="0">
                <a:latin typeface="+mn-ea"/>
              </a:rPr>
              <a:t>,</a:t>
            </a:r>
            <a:r>
              <a:rPr lang="zh-CN" altLang="en-US" sz="2000" dirty="0" smtClean="0">
                <a:latin typeface="+mn-ea"/>
              </a:rPr>
              <a:t>流程</a:t>
            </a:r>
            <a:r>
              <a:rPr lang="en-US" altLang="zh-CN" sz="2000" dirty="0" smtClean="0">
                <a:latin typeface="+mn-ea"/>
              </a:rPr>
              <a:t>,</a:t>
            </a:r>
            <a:r>
              <a:rPr lang="zh-CN" altLang="en-US" sz="2000" dirty="0" smtClean="0">
                <a:latin typeface="+mn-ea"/>
              </a:rPr>
              <a:t>测试文档编写</a:t>
            </a:r>
            <a:r>
              <a:rPr lang="en-US" altLang="zh-CN" sz="2000" dirty="0" smtClean="0">
                <a:latin typeface="+mn-ea"/>
              </a:rPr>
              <a:t>,</a:t>
            </a:r>
            <a:r>
              <a:rPr lang="zh-CN" altLang="en-US" sz="2000" dirty="0" smtClean="0">
                <a:latin typeface="+mn-ea"/>
              </a:rPr>
              <a:t>能独立设计和执行测试用例</a:t>
            </a:r>
            <a:r>
              <a:rPr lang="en-US" altLang="zh-CN" sz="2000" dirty="0" smtClean="0">
                <a:latin typeface="+mn-ea"/>
              </a:rPr>
              <a:t>,</a:t>
            </a:r>
            <a:r>
              <a:rPr lang="zh-CN" altLang="en-US" sz="2000" dirty="0" smtClean="0">
                <a:latin typeface="+mn-ea"/>
              </a:rPr>
              <a:t>提交完整的缺陷报告单</a:t>
            </a:r>
            <a:r>
              <a:rPr lang="en-US" altLang="zh-CN" sz="2000" dirty="0" smtClean="0">
                <a:latin typeface="+mn-ea"/>
              </a:rPr>
              <a:t>, </a:t>
            </a:r>
            <a:r>
              <a:rPr lang="zh-CN" altLang="en-US" sz="2000" dirty="0" smtClean="0">
                <a:latin typeface="+mn-ea"/>
              </a:rPr>
              <a:t>编写测试报告。</a:t>
            </a:r>
            <a:endParaRPr lang="en-US" altLang="zh-CN" sz="2000" dirty="0" smtClean="0">
              <a:latin typeface="+mn-ea"/>
            </a:endParaRPr>
          </a:p>
          <a:p>
            <a:pPr marL="457200" indent="-457200" fontAlgn="auto">
              <a:spcAft>
                <a:spcPts val="0"/>
              </a:spcAft>
              <a:buFont typeface="+mj-lt"/>
              <a:buAutoNum type="arabicPeriod"/>
              <a:defRPr/>
            </a:pPr>
            <a:r>
              <a:rPr lang="zh-CN" altLang="en-US" sz="2000" dirty="0" smtClean="0">
                <a:latin typeface="+mn-ea"/>
              </a:rPr>
              <a:t>测试工具，能够熟练使用至少一种自动化</a:t>
            </a:r>
            <a:r>
              <a:rPr lang="en-US" altLang="zh-CN" sz="2000" dirty="0" smtClean="0">
                <a:latin typeface="+mn-ea"/>
              </a:rPr>
              <a:t>/</a:t>
            </a:r>
            <a:r>
              <a:rPr lang="zh-CN" altLang="en-US" sz="2000" dirty="0" smtClean="0">
                <a:latin typeface="+mn-ea"/>
              </a:rPr>
              <a:t>性能测试。</a:t>
            </a:r>
            <a:endParaRPr lang="en-US" altLang="zh-CN" sz="2000" dirty="0" smtClean="0">
              <a:latin typeface="+mn-ea"/>
            </a:endParaRPr>
          </a:p>
          <a:p>
            <a:pPr marL="457200" indent="-457200" fontAlgn="auto">
              <a:spcAft>
                <a:spcPts val="0"/>
              </a:spcAft>
              <a:buFont typeface="+mj-lt"/>
              <a:buAutoNum type="arabicPeriod"/>
              <a:defRPr/>
            </a:pPr>
            <a:r>
              <a:rPr lang="zh-CN" altLang="en-US" sz="2000" dirty="0" smtClean="0">
                <a:latin typeface="+mn-ea"/>
              </a:rPr>
              <a:t>质量管理知识，如</a:t>
            </a:r>
            <a:r>
              <a:rPr lang="en-US" altLang="zh-CN" sz="2000" dirty="0" smtClean="0">
                <a:solidFill>
                  <a:srgbClr val="FF0000"/>
                </a:solidFill>
                <a:latin typeface="+mn-ea"/>
              </a:rPr>
              <a:t>ISO 9001</a:t>
            </a:r>
            <a:r>
              <a:rPr lang="zh-CN" altLang="en-US" sz="2000" dirty="0" smtClean="0">
                <a:latin typeface="+mn-ea"/>
              </a:rPr>
              <a:t>等。</a:t>
            </a:r>
            <a:endParaRPr lang="en-US" altLang="zh-CN" sz="2000" dirty="0" smtClean="0">
              <a:latin typeface="+mn-ea"/>
            </a:endParaRPr>
          </a:p>
          <a:p>
            <a:pPr fontAlgn="auto">
              <a:spcAft>
                <a:spcPts val="0"/>
              </a:spcAft>
              <a:defRPr/>
            </a:pPr>
            <a:endParaRPr lang="zh-CN"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019175"/>
            <a:ext cx="8229600" cy="5218113"/>
          </a:xfrm>
        </p:spPr>
        <p:txBody>
          <a:bodyPr rtlCol="0">
            <a:normAutofit/>
          </a:bodyPr>
          <a:lstStyle/>
          <a:p>
            <a:pPr marL="914400" lvl="1" indent="-514350" fontAlgn="auto">
              <a:spcAft>
                <a:spcPts val="0"/>
              </a:spcAft>
              <a:buFont typeface="Arial" panose="020B0604020202020204" pitchFamily="34" charset="0"/>
              <a:buNone/>
              <a:defRPr/>
            </a:pPr>
            <a:endParaRPr lang="en-US" altLang="zh-CN" sz="2000" dirty="0" smtClean="0">
              <a:latin typeface="+mn-ea"/>
            </a:endParaRPr>
          </a:p>
          <a:p>
            <a:pPr marL="914400" lvl="1" indent="-514350" fontAlgn="auto">
              <a:spcBef>
                <a:spcPts val="1200"/>
              </a:spcBef>
              <a:spcAft>
                <a:spcPts val="0"/>
              </a:spcAft>
              <a:buFont typeface="+mj-lt"/>
              <a:buAutoNum type="arabicPeriod"/>
              <a:defRPr/>
            </a:pPr>
            <a:r>
              <a:rPr lang="zh-CN" altLang="en-US" sz="2000" dirty="0" smtClean="0"/>
              <a:t>根据软件需求制定测试计划。（整体计划由测试项目管理人员编写、如果项目就一人测试则由软件测试工程师编写）。</a:t>
            </a:r>
            <a:endParaRPr lang="en-US" altLang="zh-CN" sz="2000" dirty="0" smtClean="0"/>
          </a:p>
          <a:p>
            <a:pPr marL="914400" lvl="1" indent="-514350" fontAlgn="auto">
              <a:spcBef>
                <a:spcPts val="1200"/>
              </a:spcBef>
              <a:spcAft>
                <a:spcPts val="0"/>
              </a:spcAft>
              <a:buFont typeface="+mj-lt"/>
              <a:buAutoNum type="arabicPeriod"/>
              <a:defRPr/>
            </a:pPr>
            <a:r>
              <a:rPr lang="zh-CN" altLang="en-US" sz="2000" dirty="0" smtClean="0"/>
              <a:t>参与各类测试评审过程：需求评审，设计评审、代码评审、测试计划评审、测试方案评审、测试用例评审、遗留缺陷评审、测试报告评审。</a:t>
            </a:r>
            <a:endParaRPr lang="en-US" altLang="zh-CN" sz="2000" dirty="0" smtClean="0"/>
          </a:p>
          <a:p>
            <a:pPr marL="914400" lvl="1" indent="-514350" fontAlgn="auto">
              <a:spcBef>
                <a:spcPts val="1200"/>
              </a:spcBef>
              <a:spcAft>
                <a:spcPts val="0"/>
              </a:spcAft>
              <a:buFont typeface="+mj-lt"/>
              <a:buAutoNum type="arabicPeriod"/>
              <a:defRPr/>
            </a:pPr>
            <a:r>
              <a:rPr lang="zh-CN" altLang="en-US" sz="2000" dirty="0" smtClean="0"/>
              <a:t>依据需求文档和软件设计文档</a:t>
            </a:r>
            <a:r>
              <a:rPr lang="en-US" altLang="zh-CN" sz="2000" dirty="0" smtClean="0"/>
              <a:t>,</a:t>
            </a:r>
            <a:r>
              <a:rPr lang="zh-CN" altLang="en-US" sz="2000" dirty="0" smtClean="0"/>
              <a:t>编写测试方案和测试用例</a:t>
            </a:r>
            <a:r>
              <a:rPr lang="en-US" altLang="zh-CN" sz="2000" dirty="0" smtClean="0"/>
              <a:t>;</a:t>
            </a:r>
            <a:endParaRPr lang="en-US" altLang="zh-CN" sz="2000" dirty="0" smtClean="0"/>
          </a:p>
          <a:p>
            <a:pPr marL="914400" lvl="1" indent="-514350" fontAlgn="auto">
              <a:spcBef>
                <a:spcPts val="1200"/>
              </a:spcBef>
              <a:spcAft>
                <a:spcPts val="0"/>
              </a:spcAft>
              <a:buFont typeface="+mj-lt"/>
              <a:buAutoNum type="arabicPeriod"/>
              <a:defRPr/>
            </a:pPr>
            <a:r>
              <a:rPr lang="zh-CN" altLang="en-US" sz="2000" dirty="0" smtClean="0"/>
              <a:t>根据测试计划</a:t>
            </a:r>
            <a:r>
              <a:rPr lang="en-US" altLang="zh-CN" sz="2000" dirty="0" smtClean="0"/>
              <a:t>,</a:t>
            </a:r>
            <a:r>
              <a:rPr lang="zh-CN" altLang="en-US" sz="2000" dirty="0" smtClean="0"/>
              <a:t>搭建测试环境</a:t>
            </a:r>
            <a:r>
              <a:rPr lang="en-US" altLang="zh-CN" sz="2000" dirty="0" smtClean="0"/>
              <a:t>;</a:t>
            </a:r>
            <a:endParaRPr lang="en-US" altLang="zh-CN" sz="2000" dirty="0" smtClean="0"/>
          </a:p>
          <a:p>
            <a:pPr marL="914400" lvl="1" indent="-514350" fontAlgn="auto">
              <a:spcBef>
                <a:spcPts val="1200"/>
              </a:spcBef>
              <a:spcAft>
                <a:spcPts val="0"/>
              </a:spcAft>
              <a:buFont typeface="+mj-lt"/>
              <a:buAutoNum type="arabicPeriod"/>
              <a:defRPr/>
            </a:pPr>
            <a:r>
              <a:rPr lang="zh-CN" altLang="en-US" sz="2000" dirty="0" smtClean="0"/>
              <a:t>依据测试用例执行测试（手工</a:t>
            </a:r>
            <a:r>
              <a:rPr lang="en-US" altLang="zh-CN" sz="2000" dirty="0" smtClean="0"/>
              <a:t>/</a:t>
            </a:r>
            <a:r>
              <a:rPr lang="zh-CN" altLang="en-US" sz="2000" dirty="0" smtClean="0"/>
              <a:t>自动化</a:t>
            </a:r>
            <a:r>
              <a:rPr lang="en-US" altLang="zh-CN" sz="2000" dirty="0" smtClean="0"/>
              <a:t>/</a:t>
            </a:r>
            <a:r>
              <a:rPr lang="zh-CN" altLang="en-US" sz="2000" dirty="0" smtClean="0"/>
              <a:t>性能</a:t>
            </a:r>
            <a:r>
              <a:rPr lang="en-US" altLang="zh-CN" sz="2000" dirty="0" smtClean="0"/>
              <a:t>/</a:t>
            </a:r>
            <a:r>
              <a:rPr lang="zh-CN" altLang="en-US" sz="2000" dirty="0" smtClean="0"/>
              <a:t>兼容性等</a:t>
            </a:r>
            <a:r>
              <a:rPr lang="zh-CN" altLang="en-US" sz="2000" dirty="0"/>
              <a:t>测试</a:t>
            </a:r>
            <a:r>
              <a:rPr lang="zh-CN" altLang="en-US" sz="2000" dirty="0" smtClean="0"/>
              <a:t>）。</a:t>
            </a:r>
            <a:endParaRPr lang="en-US" altLang="zh-CN" sz="2000" dirty="0"/>
          </a:p>
          <a:p>
            <a:pPr marL="914400" lvl="1" indent="-514350" fontAlgn="auto">
              <a:spcBef>
                <a:spcPts val="1200"/>
              </a:spcBef>
              <a:spcAft>
                <a:spcPts val="0"/>
              </a:spcAft>
              <a:buFont typeface="+mj-lt"/>
              <a:buAutoNum type="arabicPeriod"/>
              <a:defRPr/>
            </a:pPr>
            <a:r>
              <a:rPr lang="zh-CN" altLang="en-US" sz="2000" dirty="0" smtClean="0"/>
              <a:t>报告缺陷，并跟踪产品</a:t>
            </a:r>
            <a:r>
              <a:rPr lang="en-US" altLang="zh-CN" sz="2000" dirty="0" smtClean="0"/>
              <a:t>BUG</a:t>
            </a:r>
            <a:r>
              <a:rPr lang="zh-CN" altLang="en-US" sz="2000" dirty="0" smtClean="0"/>
              <a:t>修复。</a:t>
            </a:r>
            <a:endParaRPr lang="en-US" altLang="zh-CN" sz="2000" dirty="0" smtClean="0"/>
          </a:p>
          <a:p>
            <a:pPr marL="914400" lvl="1" indent="-514350" fontAlgn="auto">
              <a:spcBef>
                <a:spcPts val="1200"/>
              </a:spcBef>
              <a:spcAft>
                <a:spcPts val="0"/>
              </a:spcAft>
              <a:buFont typeface="+mj-lt"/>
              <a:buAutoNum type="arabicPeriod"/>
              <a:defRPr/>
            </a:pPr>
            <a:r>
              <a:rPr lang="zh-CN" altLang="en-US" sz="2000" dirty="0" smtClean="0">
                <a:latin typeface="+mn-ea"/>
              </a:rPr>
              <a:t>编写测试报告</a:t>
            </a:r>
            <a:endParaRPr lang="en-US" altLang="zh-CN" sz="2000" dirty="0" smtClean="0">
              <a:latin typeface="+mn-ea"/>
            </a:endParaRPr>
          </a:p>
          <a:p>
            <a:pPr marL="914400" lvl="1" indent="-514350" fontAlgn="auto">
              <a:spcAft>
                <a:spcPts val="0"/>
              </a:spcAft>
              <a:buFont typeface="+mj-lt"/>
              <a:buAutoNum type="arabicPeriod"/>
              <a:defRPr/>
            </a:pPr>
            <a:endParaRPr lang="en-US" altLang="zh-CN" sz="2000" dirty="0" smtClean="0"/>
          </a:p>
          <a:p>
            <a:pPr marL="914400" lvl="1" indent="-514350" fontAlgn="auto">
              <a:spcAft>
                <a:spcPts val="0"/>
              </a:spcAft>
              <a:buFont typeface="+mj-lt"/>
              <a:buAutoNum type="arabicPeriod"/>
              <a:defRPr/>
            </a:pPr>
            <a:endParaRPr lang="zh-CN" altLang="en-US" sz="2000" dirty="0">
              <a:latin typeface="+mn-ea"/>
            </a:endParaRPr>
          </a:p>
        </p:txBody>
      </p:sp>
      <p:sp>
        <p:nvSpPr>
          <p:cNvPr id="5" name="标题 1"/>
          <p:cNvSpPr>
            <a:spLocks noGrp="1"/>
          </p:cNvSpPr>
          <p:nvPr>
            <p:ph type="title"/>
          </p:nvPr>
        </p:nvSpPr>
        <p:spPr>
          <a:xfrm>
            <a:off x="34925" y="44450"/>
            <a:ext cx="8229600" cy="647700"/>
          </a:xfrm>
        </p:spPr>
        <p:txBody>
          <a:bodyPr rtlCol="0"/>
          <a:lstStyle/>
          <a:p>
            <a:pPr fontAlgn="auto">
              <a:spcAft>
                <a:spcPts val="0"/>
              </a:spcAft>
              <a:defRPr/>
            </a:pPr>
            <a:r>
              <a:rPr lang="zh-CN" altLang="en-US" dirty="0" smtClean="0">
                <a:latin typeface="+mn-ea"/>
              </a:rPr>
              <a:t>软件测试工程师的职责</a:t>
            </a:r>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4294967295"/>
          </p:nvPr>
        </p:nvSpPr>
        <p:spPr>
          <a:xfrm>
            <a:off x="6553200" y="6245225"/>
            <a:ext cx="2133600" cy="476250"/>
          </a:xfrm>
        </p:spPr>
        <p:txBody>
          <a:bodyPr/>
          <a:lstStyle/>
          <a:p>
            <a:pPr>
              <a:defRPr/>
            </a:pPr>
            <a:fld id="{D8A31F17-60FD-48BB-896E-91F671338A82}" type="slidenum">
              <a:rPr lang="en-US" altLang="zh-CN"/>
            </a:fld>
            <a:endParaRPr lang="en-US" altLang="zh-CN"/>
          </a:p>
        </p:txBody>
      </p:sp>
      <p:sp>
        <p:nvSpPr>
          <p:cNvPr id="43010" name="Rectangle 2"/>
          <p:cNvSpPr>
            <a:spLocks noChangeArrowheads="1"/>
          </p:cNvSpPr>
          <p:nvPr/>
        </p:nvSpPr>
        <p:spPr bwMode="auto">
          <a:xfrm>
            <a:off x="0" y="4078288"/>
            <a:ext cx="9144000" cy="2781300"/>
          </a:xfrm>
          <a:prstGeom prst="rect">
            <a:avLst/>
          </a:prstGeom>
          <a:solidFill>
            <a:srgbClr val="C00000"/>
          </a:solidFill>
          <a:ln w="9525">
            <a:noFill/>
            <a:miter lim="800000"/>
          </a:ln>
        </p:spPr>
        <p:txBody>
          <a:bodyPr wrap="none" anchor="ctr"/>
          <a:lstStyle/>
          <a:p>
            <a:pPr algn="ctr"/>
            <a:r>
              <a:rPr lang="zh-CN" altLang="en-US" sz="6000">
                <a:solidFill>
                  <a:schemeClr val="bg1"/>
                </a:solidFill>
                <a:latin typeface="华文彩云"/>
                <a:ea typeface="华文彩云"/>
                <a:cs typeface="华文彩云"/>
              </a:rPr>
              <a:t>多动脑  勤动手  定成功</a:t>
            </a:r>
            <a:endParaRPr lang="zh-CN" altLang="zh-CN" sz="6000">
              <a:solidFill>
                <a:schemeClr val="bg1"/>
              </a:solidFill>
              <a:latin typeface="华文彩云"/>
              <a:ea typeface="华文彩云"/>
              <a:cs typeface="华文彩云"/>
            </a:endParaRPr>
          </a:p>
        </p:txBody>
      </p:sp>
      <p:sp>
        <p:nvSpPr>
          <p:cNvPr id="43011" name="TextBox 6"/>
          <p:cNvSpPr>
            <a:spLocks noChangeArrowheads="1"/>
          </p:cNvSpPr>
          <p:nvPr/>
        </p:nvSpPr>
        <p:spPr bwMode="auto">
          <a:xfrm>
            <a:off x="1500188" y="3108325"/>
            <a:ext cx="6143625" cy="1016000"/>
          </a:xfrm>
          <a:prstGeom prst="rect">
            <a:avLst/>
          </a:prstGeom>
          <a:noFill/>
          <a:ln w="9525">
            <a:noFill/>
            <a:miter lim="800000"/>
          </a:ln>
        </p:spPr>
        <p:txBody>
          <a:bodyPr>
            <a:spAutoFit/>
          </a:bodyPr>
          <a:lstStyle/>
          <a:p>
            <a:r>
              <a:rPr lang="zh-CN" altLang="en-US" sz="6000">
                <a:solidFill>
                  <a:schemeClr val="folHlink"/>
                </a:solidFill>
                <a:latin typeface="Angsana New" pitchFamily="18" charset="-34"/>
                <a:cs typeface="Angsana New" pitchFamily="18" charset="-34"/>
                <a:sym typeface="Mistral" panose="03090702030407020403"/>
              </a:rPr>
              <a:t>Thanks</a:t>
            </a:r>
            <a:r>
              <a:rPr lang="en-US" altLang="zh-CN" sz="6000">
                <a:solidFill>
                  <a:schemeClr val="folHlink"/>
                </a:solidFill>
                <a:latin typeface="Angsana New" pitchFamily="18" charset="-34"/>
                <a:cs typeface="Angsana New" pitchFamily="18" charset="-34"/>
                <a:sym typeface="Mistral" panose="03090702030407020403"/>
              </a:rPr>
              <a:t>&amp;</a:t>
            </a:r>
            <a:r>
              <a:rPr lang="zh-CN" altLang="en-US" sz="6000">
                <a:solidFill>
                  <a:schemeClr val="folHlink"/>
                </a:solidFill>
                <a:latin typeface="Angsana New" pitchFamily="18" charset="-34"/>
                <a:cs typeface="Angsana New" pitchFamily="18" charset="-34"/>
                <a:sym typeface="Mistral" panose="03090702030407020403"/>
              </a:rPr>
              <a:t>Best wishes for you!</a:t>
            </a:r>
            <a:endParaRPr lang="zh-CN" altLang="en-US" sz="6000">
              <a:solidFill>
                <a:schemeClr val="folHlink"/>
              </a:solidFill>
              <a:latin typeface="Angsana New" pitchFamily="18" charset="-34"/>
              <a:cs typeface="Angsana New" pitchFamily="18" charset="-34"/>
              <a:sym typeface="Mistral" panose="03090702030407020403"/>
            </a:endParaRPr>
          </a:p>
        </p:txBody>
      </p:sp>
      <p:pic>
        <p:nvPicPr>
          <p:cNvPr id="43012" name="Picture 7" descr="con02"/>
          <p:cNvPicPr>
            <a:picLocks noChangeAspect="1" noChangeArrowheads="1"/>
          </p:cNvPicPr>
          <p:nvPr/>
        </p:nvPicPr>
        <p:blipFill>
          <a:blip r:embed="rId1"/>
          <a:srcRect/>
          <a:stretch>
            <a:fillRect/>
          </a:stretch>
        </p:blipFill>
        <p:spPr bwMode="auto">
          <a:xfrm>
            <a:off x="2000250" y="1322388"/>
            <a:ext cx="5426075" cy="1820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TABLE_BEAUTIFY" val="smartTable{e7a24e03-a06c-4c1f-9da5-a9d1a3bedd10}"/>
</p:tagLst>
</file>

<file path=ppt/tags/tag2.xml><?xml version="1.0" encoding="utf-8"?>
<p:tagLst xmlns:p="http://schemas.openxmlformats.org/presentationml/2006/main">
  <p:tag name="COMMONDATA" val="eyJoZGlkIjoiMjRlYWEyMzQ3YTY3MDdhM2JmNzBkZGE0MTUzNDE5MjIifQ=="/>
  <p:tag name="KSO_WPP_MARK_KEY" val="a6271025-75a9-4697-90bd-5585145a10b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4097</Words>
  <Application>WPS 演示</Application>
  <PresentationFormat>全屏显示(4:3)</PresentationFormat>
  <Paragraphs>285</Paragraphs>
  <Slides>25</Slides>
  <Notes>1</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0</vt:i4>
      </vt:variant>
      <vt:variant>
        <vt:lpstr>幻灯片标题</vt:lpstr>
      </vt:variant>
      <vt:variant>
        <vt:i4>25</vt:i4>
      </vt:variant>
    </vt:vector>
  </HeadingPairs>
  <TitlesOfParts>
    <vt:vector size="39" baseType="lpstr">
      <vt:lpstr>Arial</vt:lpstr>
      <vt:lpstr>宋体</vt:lpstr>
      <vt:lpstr>Wingdings</vt:lpstr>
      <vt:lpstr>Calibri</vt:lpstr>
      <vt:lpstr>黑体</vt:lpstr>
      <vt:lpstr>微软雅黑</vt:lpstr>
      <vt:lpstr>Arial Unicode MS</vt:lpstr>
      <vt:lpstr>Calibri</vt:lpstr>
      <vt:lpstr>Times New Roman</vt:lpstr>
      <vt:lpstr>华文彩云</vt:lpstr>
      <vt:lpstr>Angsana New</vt:lpstr>
      <vt:lpstr>Mistral</vt:lpstr>
      <vt:lpstr>Microsoft Sans Serif</vt:lpstr>
      <vt:lpstr>Office 主题</vt:lpstr>
      <vt:lpstr>PowerPoint 演示文稿</vt:lpstr>
      <vt:lpstr>目录</vt:lpstr>
      <vt:lpstr>软件测试概念</vt:lpstr>
      <vt:lpstr>软件测试目的</vt:lpstr>
      <vt:lpstr>软件测试质量</vt:lpstr>
      <vt:lpstr>软件测试原则（和工作挂钩）</vt:lpstr>
      <vt:lpstr>软件测试对象</vt:lpstr>
      <vt:lpstr>软件测试分类</vt:lpstr>
      <vt:lpstr>按阶段划分</vt:lpstr>
      <vt:lpstr>按阶段划分-单元测试</vt:lpstr>
      <vt:lpstr>按阶段划分-集成测试</vt:lpstr>
      <vt:lpstr>按阶段划分-集成测试</vt:lpstr>
      <vt:lpstr>按阶段划分-集成测试</vt:lpstr>
      <vt:lpstr>按阶段划分-系统测试</vt:lpstr>
      <vt:lpstr>按阶段划分-验收确认测试</vt:lpstr>
      <vt:lpstr>按阶段划分-验收测试</vt:lpstr>
      <vt:lpstr>按是否运行程序划分</vt:lpstr>
      <vt:lpstr>按是否查看代码</vt:lpstr>
      <vt:lpstr>按是否查看代码-灰盒测试</vt:lpstr>
      <vt:lpstr>其它测试概念</vt:lpstr>
      <vt:lpstr>其它测试概念</vt:lpstr>
      <vt:lpstr>软件测试风险</vt:lpstr>
      <vt:lpstr>优秀的软件测试工程师</vt:lpstr>
      <vt:lpstr>软件测试工程师的职责</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vince</dc:creator>
  <cp:lastModifiedBy>user</cp:lastModifiedBy>
  <cp:revision>151</cp:revision>
  <dcterms:created xsi:type="dcterms:W3CDTF">2013-07-09T06:34:00Z</dcterms:created>
  <dcterms:modified xsi:type="dcterms:W3CDTF">2023-07-07T06:26:28Z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5239954AEF2743F0A5E4EEE33D2EAB8B</vt:lpwstr>
  </property>
  <property fmtid="{D5CDD505-2E9C-101B-9397-08002B2CF9AE}" pid="3" name="KSOProductBuildVer">
    <vt:lpwstr>2052-11.1.0.14309</vt:lpwstr>
  </property>
</Properties>
</file>