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doc" ContentType="application/msword"/>
  <Default Extension="xlsx" ContentType="application/vnd.openxmlformats-officedocument.spreadsheetml.sheet"/>
  <Default Extension="png" ContentType="image/png"/>
  <Default Extension="emf" ContentType="image/x-em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75" r:id="rId4"/>
    <p:sldId id="257" r:id="rId5"/>
    <p:sldId id="258" r:id="rId6"/>
    <p:sldId id="259" r:id="rId7"/>
    <p:sldId id="291" r:id="rId8"/>
    <p:sldId id="260" r:id="rId9"/>
    <p:sldId id="292" r:id="rId10"/>
    <p:sldId id="293" r:id="rId11"/>
    <p:sldId id="294" r:id="rId12"/>
    <p:sldId id="295" r:id="rId13"/>
    <p:sldId id="286" r:id="rId14"/>
    <p:sldId id="296" r:id="rId15"/>
    <p:sldId id="297" r:id="rId16"/>
    <p:sldId id="261" r:id="rId17"/>
    <p:sldId id="298" r:id="rId18"/>
    <p:sldId id="299" r:id="rId19"/>
    <p:sldId id="300" r:id="rId20"/>
    <p:sldId id="262" r:id="rId21"/>
    <p:sldId id="263" r:id="rId22"/>
    <p:sldId id="264" r:id="rId23"/>
    <p:sldId id="265" r:id="rId24"/>
    <p:sldId id="266" r:id="rId25"/>
    <p:sldId id="301" r:id="rId26"/>
    <p:sldId id="302" r:id="rId27"/>
    <p:sldId id="267" r:id="rId28"/>
    <p:sldId id="268" r:id="rId29"/>
    <p:sldId id="287" r:id="rId30"/>
    <p:sldId id="288" r:id="rId31"/>
    <p:sldId id="289" r:id="rId32"/>
    <p:sldId id="290" r:id="rId33"/>
    <p:sldId id="282" r:id="rId34"/>
    <p:sldId id="283" r:id="rId35"/>
    <p:sldId id="284" r:id="rId36"/>
    <p:sldId id="272" r:id="rId37"/>
    <p:sldId id="273" r:id="rId38"/>
    <p:sldId id="274" r:id="rId39"/>
    <p:sldId id="285" r:id="rId40"/>
    <p:sldId id="276" r:id="rId41"/>
    <p:sldId id="277" r:id="rId42"/>
    <p:sldId id="271" r:id="rId43"/>
  </p:sldIdLst>
  <p:sldSz cx="9144000" cy="6858000" type="screen4x3"/>
  <p:notesSz cx="6858000" cy="9144000"/>
  <p:custDataLst>
    <p:tags r:id="rId4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68" autoAdjust="0"/>
    <p:restoredTop sz="94660"/>
  </p:normalViewPr>
  <p:slideViewPr>
    <p:cSldViewPr showGuides="1">
      <p:cViewPr varScale="1">
        <p:scale>
          <a:sx n="78" d="100"/>
          <a:sy n="78" d="100"/>
        </p:scale>
        <p:origin x="-154"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7" Type="http://schemas.openxmlformats.org/officeDocument/2006/relationships/tags" Target="tags/tag1.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Ref idx="1003">
        <a:schemeClr val="bg1"/>
      </p:bgRef>
    </p:bg>
    <p:spTree>
      <p:nvGrpSpPr>
        <p:cNvPr id="1" name=""/>
        <p:cNvGrpSpPr/>
        <p:nvPr/>
      </p:nvGrpSpPr>
      <p:grpSpPr>
        <a:xfrm>
          <a:off x="0" y="0"/>
          <a:ext cx="0" cy="0"/>
          <a:chOff x="0" y="0"/>
          <a:chExt cx="0" cy="0"/>
        </a:xfrm>
      </p:grpSpPr>
      <p:sp>
        <p:nvSpPr>
          <p:cNvPr id="12" name="矩形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圆角矩形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副标题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28" name="日期占位符 27"/>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17" name="页脚占位符 16"/>
          <p:cNvSpPr>
            <a:spLocks noGrp="1"/>
          </p:cNvSpPr>
          <p:nvPr>
            <p:ph type="ftr" sz="quarter" idx="11"/>
          </p:nvPr>
        </p:nvSpPr>
        <p:spPr/>
        <p:txBody>
          <a:bodyPr/>
          <a:lstStyle/>
          <a:p>
            <a:endParaRPr lang="zh-CN" altLang="en-US"/>
          </a:p>
        </p:txBody>
      </p:sp>
      <p:sp>
        <p:nvSpPr>
          <p:cNvPr id="29" name="灯片编号占位符 28"/>
          <p:cNvSpPr>
            <a:spLocks noGrp="1"/>
          </p:cNvSpPr>
          <p:nvPr>
            <p:ph type="sldNum" sz="quarter" idx="12"/>
          </p:nvPr>
        </p:nvSpPr>
        <p:spPr/>
        <p:txBody>
          <a:bodyPr lIns="0" tIns="0" rIns="0" bIns="0">
            <a:noAutofit/>
          </a:bodyPr>
          <a:lstStyle>
            <a:lvl1pPr>
              <a:defRPr sz="1400">
                <a:solidFill>
                  <a:srgbClr val="FFFFFF"/>
                </a:solidFill>
              </a:defRPr>
            </a:lvl1pPr>
          </a:lstStyle>
          <a:p>
            <a:fld id="{0C913308-F349-4B6D-A68A-DD1791B4A57B}" type="slidenum">
              <a:rPr lang="zh-CN" altLang="en-US" smtClean="0"/>
            </a:fld>
            <a:endParaRPr lang="zh-CN" altLang="en-US"/>
          </a:p>
        </p:txBody>
      </p:sp>
      <p:sp>
        <p:nvSpPr>
          <p:cNvPr id="7" name="矩形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标题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zh-CN" altLang="en-US" smtClean="0"/>
              <a:t>单击此处编辑母版标题样式</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8" name="内容占位符 7"/>
          <p:cNvSpPr>
            <a:spLocks noGrp="1"/>
          </p:cNvSpPr>
          <p:nvPr>
            <p:ph sz="quarter" idx="1"/>
          </p:nvPr>
        </p:nvSpPr>
        <p:spPr>
          <a:xfrm>
            <a:off x="914400" y="1447800"/>
            <a:ext cx="7772400" cy="4572000"/>
          </a:xfrm>
        </p:spPr>
        <p:txBody>
          <a:bodyPr vert="horz"/>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bg>
      <p:bgRef idx="1003">
        <a:schemeClr val="bg1"/>
      </p:bgRef>
    </p:bg>
    <p:spTree>
      <p:nvGrpSpPr>
        <p:cNvPr id="1" name=""/>
        <p:cNvGrpSpPr/>
        <p:nvPr/>
      </p:nvGrpSpPr>
      <p:grpSpPr>
        <a:xfrm>
          <a:off x="0" y="0"/>
          <a:ext cx="0" cy="0"/>
          <a:chOff x="0" y="0"/>
          <a:chExt cx="0" cy="0"/>
        </a:xfrm>
      </p:grpSpPr>
      <p:sp>
        <p:nvSpPr>
          <p:cNvPr id="11" name="矩形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圆角矩形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722313" y="952500"/>
            <a:ext cx="7772400" cy="1362075"/>
          </a:xfrm>
        </p:spPr>
        <p:txBody>
          <a:bodyPr anchor="b" anchorCtr="0"/>
          <a:lstStyle>
            <a:lvl1pPr algn="l">
              <a:buNone/>
              <a:defRPr sz="4000" b="0" cap="none"/>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endParaRPr kumimoji="0"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800100" y="6172200"/>
            <a:ext cx="4000500" cy="457200"/>
          </a:xfrm>
        </p:spPr>
        <p:txBody>
          <a:bodyPr/>
          <a:lstStyle/>
          <a:p>
            <a:endParaRPr lang="zh-CN" altLang="en-US"/>
          </a:p>
        </p:txBody>
      </p:sp>
      <p:sp>
        <p:nvSpPr>
          <p:cNvPr id="7" name="矩形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灯片编号占位符 5"/>
          <p:cNvSpPr>
            <a:spLocks noGrp="1"/>
          </p:cNvSpPr>
          <p:nvPr>
            <p:ph type="sldNum" sz="quarter" idx="12"/>
          </p:nvPr>
        </p:nvSpPr>
        <p:spPr>
          <a:xfrm>
            <a:off x="146304" y="6208776"/>
            <a:ext cx="457200" cy="457200"/>
          </a:xfrm>
        </p:spPr>
        <p:txBody>
          <a:bodyPr/>
          <a:lstStyle/>
          <a:p>
            <a:fld id="{0C913308-F349-4B6D-A68A-DD1791B4A57B}"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9" name="内容占位符 8"/>
          <p:cNvSpPr>
            <a:spLocks noGrp="1"/>
          </p:cNvSpPr>
          <p:nvPr>
            <p:ph sz="quarter" idx="1"/>
          </p:nvPr>
        </p:nvSpPr>
        <p:spPr>
          <a:xfrm>
            <a:off x="914400" y="1447800"/>
            <a:ext cx="3749040" cy="4572000"/>
          </a:xfrm>
        </p:spPr>
        <p:txBody>
          <a:bodyPr vert="horz"/>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11" name="内容占位符 10"/>
          <p:cNvSpPr>
            <a:spLocks noGrp="1"/>
          </p:cNvSpPr>
          <p:nvPr>
            <p:ph sz="quarter" idx="2"/>
          </p:nvPr>
        </p:nvSpPr>
        <p:spPr>
          <a:xfrm>
            <a:off x="4933950" y="1447800"/>
            <a:ext cx="3749040" cy="4572000"/>
          </a:xfrm>
        </p:spPr>
        <p:txBody>
          <a:bodyPr vert="horz"/>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914400" y="273050"/>
            <a:ext cx="7772400" cy="1143000"/>
          </a:xfrm>
        </p:spPr>
        <p:txBody>
          <a:bodyPr anchor="b" anchorCtr="0"/>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endParaRPr kumimoji="0" lang="zh-CN" altLang="en-US" smtClean="0"/>
          </a:p>
        </p:txBody>
      </p:sp>
      <p:sp>
        <p:nvSpPr>
          <p:cNvPr id="4" name="文本占位符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endParaRPr kumimoji="0" lang="zh-CN" altLang="en-US" smtClean="0"/>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11" name="内容占位符 10"/>
          <p:cNvSpPr>
            <a:spLocks noGrp="1"/>
          </p:cNvSpPr>
          <p:nvPr>
            <p:ph sz="half" idx="2"/>
          </p:nvPr>
        </p:nvSpPr>
        <p:spPr>
          <a:xfrm>
            <a:off x="914400" y="2247900"/>
            <a:ext cx="3733800" cy="3886200"/>
          </a:xfrm>
        </p:spPr>
        <p:txBody>
          <a:bodyPr vert="horz"/>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13" name="内容占位符 12"/>
          <p:cNvSpPr>
            <a:spLocks noGrp="1"/>
          </p:cNvSpPr>
          <p:nvPr>
            <p:ph sz="half" idx="4"/>
          </p:nvPr>
        </p:nvSpPr>
        <p:spPr>
          <a:xfrm>
            <a:off x="4953000" y="2247900"/>
            <a:ext cx="3733800" cy="3886200"/>
          </a:xfrm>
        </p:spPr>
        <p:txBody>
          <a:bodyPr vert="horz"/>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矩形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圆角矩形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914400" y="273050"/>
            <a:ext cx="7772400" cy="1143000"/>
          </a:xfrm>
        </p:spPr>
        <p:txBody>
          <a:bodyPr anchor="b" anchorCtr="0"/>
          <a:lstStyle>
            <a:lvl1pPr algn="l">
              <a:buNone/>
              <a:defRPr sz="4000" b="0"/>
            </a:lvl1pPr>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zh-CN" altLang="en-US" smtClean="0"/>
              <a:t>单击此处编辑母版文本样式</a:t>
            </a:r>
            <a:endParaRPr kumimoji="0"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11" name="内容占位符 10"/>
          <p:cNvSpPr>
            <a:spLocks noGrp="1"/>
          </p:cNvSpPr>
          <p:nvPr>
            <p:ph sz="quarter" idx="1"/>
          </p:nvPr>
        </p:nvSpPr>
        <p:spPr>
          <a:xfrm>
            <a:off x="2971800" y="1600200"/>
            <a:ext cx="5715000" cy="4495800"/>
          </a:xfrm>
        </p:spPr>
        <p:txBody>
          <a:bodyPr vert="horz"/>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zh-CN" altLang="en-US" smtClean="0"/>
              <a:t>单击此处编辑母版标题样式</a:t>
            </a:r>
            <a:endParaRPr kumimoji="0" lang="en-US"/>
          </a:p>
        </p:txBody>
      </p:sp>
      <p:sp>
        <p:nvSpPr>
          <p:cNvPr id="4" name="文本占位符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endParaRPr kumimoji="0"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a:xfrm>
            <a:off x="914400" y="6172200"/>
            <a:ext cx="3886200" cy="457200"/>
          </a:xfrm>
        </p:spPr>
        <p:txBody>
          <a:bodyPr/>
          <a:lstStyle/>
          <a:p>
            <a:endParaRPr lang="zh-CN" altLang="en-US"/>
          </a:p>
        </p:txBody>
      </p:sp>
      <p:sp>
        <p:nvSpPr>
          <p:cNvPr id="7" name="灯片编号占位符 6"/>
          <p:cNvSpPr>
            <a:spLocks noGrp="1"/>
          </p:cNvSpPr>
          <p:nvPr>
            <p:ph type="sldNum" sz="quarter" idx="12"/>
          </p:nvPr>
        </p:nvSpPr>
        <p:spPr>
          <a:xfrm>
            <a:off x="146304" y="6208776"/>
            <a:ext cx="457200" cy="457200"/>
          </a:xfrm>
        </p:spPr>
        <p:txBody>
          <a:bodyPr/>
          <a:lstStyle/>
          <a:p>
            <a:fld id="{0C913308-F349-4B6D-A68A-DD1791B4A57B}" type="slidenum">
              <a:rPr lang="zh-CN" altLang="en-US" smtClean="0"/>
            </a:fld>
            <a:endParaRPr lang="zh-CN" altLang="en-US"/>
          </a:p>
        </p:txBody>
      </p:sp>
      <p:sp>
        <p:nvSpPr>
          <p:cNvPr id="11" name="矩形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矩形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图片占位符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zh-CN" altLang="en-US" smtClean="0"/>
              <a:t>单击图标添加图片</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41"/>
            <a:ext cx="2011680" cy="5851525"/>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914400" y="274640"/>
            <a:ext cx="5562600" cy="5851525"/>
          </a:xfrm>
        </p:spPr>
        <p:txBody>
          <a:bodyPr vert="eaVert"/>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矩形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圆角矩形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标题占位符 21"/>
          <p:cNvSpPr>
            <a:spLocks noGrp="1"/>
          </p:cNvSpPr>
          <p:nvPr>
            <p:ph type="title"/>
          </p:nvPr>
        </p:nvSpPr>
        <p:spPr>
          <a:xfrm>
            <a:off x="914400" y="274638"/>
            <a:ext cx="7772400" cy="1143000"/>
          </a:xfrm>
          <a:prstGeom prst="rect">
            <a:avLst/>
          </a:prstGeom>
        </p:spPr>
        <p:txBody>
          <a:bodyPr bIns="91440" anchor="b" anchorCtr="0">
            <a:normAutofit/>
          </a:bodyPr>
          <a:lstStyle/>
          <a:p>
            <a:r>
              <a:rPr kumimoji="0" lang="zh-CN" altLang="en-US" smtClean="0"/>
              <a:t>单击此处编辑母版标题样式</a:t>
            </a:r>
            <a:endParaRPr kumimoji="0" lang="en-US"/>
          </a:p>
        </p:txBody>
      </p:sp>
      <p:sp>
        <p:nvSpPr>
          <p:cNvPr id="13" name="文本占位符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zh-CN" altLang="en-US" smtClean="0"/>
              <a:t>单击此处编辑母版文本样式</a:t>
            </a:r>
            <a:endParaRPr kumimoji="0" lang="zh-CN" altLang="en-US" smtClean="0"/>
          </a:p>
          <a:p>
            <a:pPr lvl="1" eaLnBrk="1" latinLnBrk="0" hangingPunct="1"/>
            <a:r>
              <a:rPr kumimoji="0" lang="zh-CN" altLang="en-US" smtClean="0"/>
              <a:t>第二级</a:t>
            </a:r>
            <a:endParaRPr kumimoji="0" lang="zh-CN" altLang="en-US" smtClean="0"/>
          </a:p>
          <a:p>
            <a:pPr lvl="2" eaLnBrk="1" latinLnBrk="0" hangingPunct="1"/>
            <a:r>
              <a:rPr kumimoji="0" lang="zh-CN" altLang="en-US" smtClean="0"/>
              <a:t>第三级</a:t>
            </a:r>
            <a:endParaRPr kumimoji="0" lang="zh-CN" altLang="en-US" smtClean="0"/>
          </a:p>
          <a:p>
            <a:pPr lvl="3" eaLnBrk="1" latinLnBrk="0" hangingPunct="1"/>
            <a:r>
              <a:rPr kumimoji="0" lang="zh-CN" altLang="en-US" smtClean="0"/>
              <a:t>第四级</a:t>
            </a:r>
            <a:endParaRPr kumimoji="0" lang="zh-CN" altLang="en-US" smtClean="0"/>
          </a:p>
          <a:p>
            <a:pPr lvl="4" eaLnBrk="1" latinLnBrk="0" hangingPunct="1"/>
            <a:r>
              <a:rPr kumimoji="0" lang="zh-CN" altLang="en-US" smtClean="0"/>
              <a:t>第五级</a:t>
            </a:r>
            <a:endParaRPr kumimoji="0" lang="en-US"/>
          </a:p>
        </p:txBody>
      </p:sp>
      <p:sp>
        <p:nvSpPr>
          <p:cNvPr id="14" name="日期占位符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530820CF-B880-4189-942D-D702A7CBA730}" type="datetimeFigureOut">
              <a:rPr lang="zh-CN" altLang="en-US" smtClean="0"/>
            </a:fld>
            <a:endParaRPr lang="zh-CN" altLang="en-US"/>
          </a:p>
        </p:txBody>
      </p:sp>
      <p:sp>
        <p:nvSpPr>
          <p:cNvPr id="3" name="页脚占位符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zh-CN" altLang="en-US"/>
          </a:p>
        </p:txBody>
      </p:sp>
      <p:sp>
        <p:nvSpPr>
          <p:cNvPr id="23" name="灯片编号占位符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panose="05020102010507070707"/>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panose="05020102010507070707"/>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panose="05020102010507070707"/>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panose="05020102010507070707"/>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2.xml"/><Relationship Id="rId3" Type="http://schemas.openxmlformats.org/officeDocument/2006/relationships/image" Target="../media/image12.wmf"/><Relationship Id="rId2" Type="http://schemas.openxmlformats.org/officeDocument/2006/relationships/package" Target="../embeddings/Workbook1.xlsx"/><Relationship Id="rId1" Type="http://schemas.openxmlformats.org/officeDocument/2006/relationships/image" Target="../media/image11.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emf"/></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38.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2.xml"/><Relationship Id="rId2" Type="http://schemas.openxmlformats.org/officeDocument/2006/relationships/image" Target="../media/image24.wmf"/><Relationship Id="rId1" Type="http://schemas.openxmlformats.org/officeDocument/2006/relationships/oleObject" Target="../embeddings/Document1.doc"/></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测试设计方法</a:t>
            </a:r>
            <a:endParaRPr lang="zh-CN"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目录</a:t>
            </a:r>
            <a:endParaRPr lang="zh-CN" altLang="en-US" b="1" dirty="0"/>
          </a:p>
        </p:txBody>
      </p:sp>
      <p:sp>
        <p:nvSpPr>
          <p:cNvPr id="3" name="内容占位符 2"/>
          <p:cNvSpPr>
            <a:spLocks noGrp="1"/>
          </p:cNvSpPr>
          <p:nvPr>
            <p:ph sz="quarter" idx="1"/>
          </p:nvPr>
        </p:nvSpPr>
        <p:spPr/>
        <p:txBody>
          <a:bodyPr>
            <a:normAutofit lnSpcReduction="10000"/>
          </a:bodyPr>
          <a:lstStyle/>
          <a:p>
            <a:endParaRPr lang="en-US" altLang="zh-CN" dirty="0" smtClean="0"/>
          </a:p>
          <a:p>
            <a:r>
              <a:rPr lang="zh-CN" altLang="en-US" dirty="0" smtClean="0"/>
              <a:t>测试分类</a:t>
            </a:r>
            <a:endParaRPr lang="en-US" altLang="zh-CN" dirty="0" smtClean="0"/>
          </a:p>
          <a:p>
            <a:endParaRPr lang="en-US" altLang="zh-CN" dirty="0" smtClean="0"/>
          </a:p>
          <a:p>
            <a:r>
              <a:rPr lang="zh-CN" altLang="en-US" dirty="0" smtClean="0"/>
              <a:t>黑盒测试设计</a:t>
            </a:r>
            <a:endParaRPr lang="en-US" altLang="zh-CN" dirty="0" smtClean="0"/>
          </a:p>
          <a:p>
            <a:endParaRPr lang="en-US" altLang="zh-CN" dirty="0" smtClean="0"/>
          </a:p>
          <a:p>
            <a:r>
              <a:rPr lang="zh-CN" altLang="en-US" dirty="0" smtClean="0"/>
              <a:t>白盒测试设计</a:t>
            </a:r>
            <a:endParaRPr lang="en-US" altLang="zh-CN" dirty="0" smtClean="0"/>
          </a:p>
          <a:p>
            <a:endParaRPr lang="en-US" altLang="zh-CN" dirty="0" smtClean="0"/>
          </a:p>
          <a:p>
            <a:r>
              <a:rPr lang="zh-CN" altLang="en-US" dirty="0" smtClean="0"/>
              <a:t>灰盒测试设计</a:t>
            </a:r>
            <a:endParaRPr lang="en-US" altLang="zh-CN" dirty="0" smtClean="0"/>
          </a:p>
          <a:p>
            <a:endParaRPr lang="en-US" altLang="zh-CN" dirty="0"/>
          </a:p>
          <a:p>
            <a:r>
              <a:rPr lang="zh-CN" altLang="en-US" dirty="0" smtClean="0"/>
              <a:t>静态测试和动态测试</a:t>
            </a:r>
            <a:endParaRPr lang="zh-CN" alt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测试分类</a:t>
            </a:r>
            <a:endParaRPr lang="zh-CN" altLang="en-US" b="1" dirty="0"/>
          </a:p>
        </p:txBody>
      </p:sp>
      <p:sp>
        <p:nvSpPr>
          <p:cNvPr id="3" name="内容占位符 2"/>
          <p:cNvSpPr>
            <a:spLocks noGrp="1"/>
          </p:cNvSpPr>
          <p:nvPr>
            <p:ph sz="quarter" idx="1"/>
          </p:nvPr>
        </p:nvSpPr>
        <p:spPr>
          <a:xfrm>
            <a:off x="395536" y="1556792"/>
            <a:ext cx="7772400" cy="4572000"/>
          </a:xfrm>
        </p:spPr>
        <p:txBody>
          <a:bodyPr>
            <a:normAutofit/>
          </a:bodyPr>
          <a:lstStyle/>
          <a:p>
            <a:pPr marL="320040" lvl="1" indent="0">
              <a:lnSpc>
                <a:spcPct val="120000"/>
              </a:lnSpc>
              <a:buNone/>
              <a:defRPr/>
            </a:pPr>
            <a:r>
              <a:rPr lang="zh-CN" altLang="en-US" sz="2800" noProof="1" smtClean="0">
                <a:latin typeface="宋体" panose="02010600030101010101" pitchFamily="2" charset="-122"/>
                <a:ea typeface="宋体" panose="02010600030101010101" pitchFamily="2" charset="-122"/>
              </a:rPr>
              <a:t>软件测试技术可以</a:t>
            </a:r>
            <a:r>
              <a:rPr lang="zh-CN" altLang="en-US" sz="2800" noProof="1">
                <a:latin typeface="宋体" panose="02010600030101010101" pitchFamily="2" charset="-122"/>
                <a:ea typeface="宋体" panose="02010600030101010101" pitchFamily="2" charset="-122"/>
              </a:rPr>
              <a:t>从不同的角度加以</a:t>
            </a:r>
            <a:r>
              <a:rPr lang="zh-CN" altLang="en-US" sz="2800" noProof="1" smtClean="0">
                <a:latin typeface="宋体" panose="02010600030101010101" pitchFamily="2" charset="-122"/>
                <a:ea typeface="宋体" panose="02010600030101010101" pitchFamily="2" charset="-122"/>
              </a:rPr>
              <a:t>分类：</a:t>
            </a:r>
            <a:endParaRPr lang="zh-CN" altLang="en-US" sz="2800" noProof="1">
              <a:latin typeface="宋体" panose="02010600030101010101" pitchFamily="2" charset="-122"/>
              <a:ea typeface="宋体" panose="02010600030101010101" pitchFamily="2" charset="-122"/>
            </a:endParaRPr>
          </a:p>
          <a:p>
            <a:pPr>
              <a:buFont typeface="Wingdings" panose="05000000000000000000" pitchFamily="2" charset="2"/>
              <a:buChar char="u"/>
              <a:defRPr/>
            </a:pPr>
            <a:r>
              <a:rPr lang="zh-CN" altLang="en-US" sz="2200" b="1" noProof="1">
                <a:ea typeface="宋体" panose="02010600030101010101" pitchFamily="2" charset="-122"/>
              </a:rPr>
              <a:t>按照开发阶段划分</a:t>
            </a:r>
            <a:r>
              <a:rPr lang="zh-CN" altLang="en-US" sz="2200" noProof="1">
                <a:ea typeface="宋体" panose="02010600030101010101" pitchFamily="2" charset="-122"/>
              </a:rPr>
              <a:t>：</a:t>
            </a:r>
            <a:r>
              <a:rPr lang="zh-CN" altLang="en-US" sz="2200" noProof="1">
                <a:solidFill>
                  <a:srgbClr val="FF0000"/>
                </a:solidFill>
                <a:ea typeface="宋体" panose="02010600030101010101" pitchFamily="2" charset="-122"/>
              </a:rPr>
              <a:t>单元测试、集成测试、系统测试、</a:t>
            </a:r>
            <a:r>
              <a:rPr lang="zh-CN" altLang="en-US" sz="2200" noProof="1" smtClean="0">
                <a:solidFill>
                  <a:srgbClr val="FF0000"/>
                </a:solidFill>
                <a:ea typeface="宋体" panose="02010600030101010101" pitchFamily="2" charset="-122"/>
              </a:rPr>
              <a:t>验收测试。</a:t>
            </a:r>
            <a:endParaRPr lang="zh-CN" altLang="en-US" sz="2200" noProof="1">
              <a:solidFill>
                <a:srgbClr val="FF0000"/>
              </a:solidFill>
              <a:ea typeface="宋体" panose="02010600030101010101" pitchFamily="2" charset="-122"/>
            </a:endParaRPr>
          </a:p>
          <a:p>
            <a:pPr>
              <a:buFont typeface="Wingdings" panose="05000000000000000000" pitchFamily="2" charset="2"/>
              <a:buChar char="u"/>
              <a:defRPr/>
            </a:pPr>
            <a:r>
              <a:rPr lang="zh-CN" altLang="en-US" sz="2200" b="1" noProof="1" smtClean="0">
                <a:ea typeface="宋体" panose="02010600030101010101" pitchFamily="2" charset="-122"/>
              </a:rPr>
              <a:t>从</a:t>
            </a:r>
            <a:r>
              <a:rPr lang="zh-CN" altLang="en-US" sz="2200" b="1" noProof="1">
                <a:ea typeface="宋体" panose="02010600030101010101" pitchFamily="2" charset="-122"/>
              </a:rPr>
              <a:t>是否需要执行被测软件的角度来划分</a:t>
            </a:r>
            <a:r>
              <a:rPr lang="zh-CN" altLang="en-US" sz="2200" noProof="1">
                <a:ea typeface="宋体" panose="02010600030101010101" pitchFamily="2" charset="-122"/>
              </a:rPr>
              <a:t>：</a:t>
            </a:r>
            <a:r>
              <a:rPr lang="zh-CN" altLang="en-US" sz="2200" noProof="1">
                <a:solidFill>
                  <a:srgbClr val="FF0000"/>
                </a:solidFill>
                <a:ea typeface="宋体" panose="02010600030101010101" pitchFamily="2" charset="-122"/>
              </a:rPr>
              <a:t>静态测试、动态</a:t>
            </a:r>
            <a:r>
              <a:rPr lang="zh-CN" altLang="en-US" sz="2200" noProof="1" smtClean="0">
                <a:solidFill>
                  <a:srgbClr val="FF0000"/>
                </a:solidFill>
                <a:ea typeface="宋体" panose="02010600030101010101" pitchFamily="2" charset="-122"/>
              </a:rPr>
              <a:t>测试。</a:t>
            </a:r>
            <a:endParaRPr lang="en-US" altLang="zh-CN" sz="2200" noProof="1" smtClean="0">
              <a:solidFill>
                <a:srgbClr val="FF0000"/>
              </a:solidFill>
              <a:ea typeface="宋体" panose="02010600030101010101" pitchFamily="2" charset="-122"/>
            </a:endParaRPr>
          </a:p>
          <a:p>
            <a:pPr>
              <a:buFont typeface="Wingdings" panose="05000000000000000000" pitchFamily="2" charset="2"/>
              <a:buChar char="u"/>
              <a:defRPr/>
            </a:pPr>
            <a:r>
              <a:rPr lang="zh-CN" altLang="en-US" sz="2200" b="1" noProof="1">
                <a:ea typeface="宋体" panose="02010600030101010101" pitchFamily="2" charset="-122"/>
              </a:rPr>
              <a:t>按照测试实施组织划分</a:t>
            </a:r>
            <a:r>
              <a:rPr lang="zh-CN" altLang="en-US" sz="2200" noProof="1">
                <a:ea typeface="宋体" panose="02010600030101010101" pitchFamily="2" charset="-122"/>
              </a:rPr>
              <a:t>：</a:t>
            </a:r>
            <a:r>
              <a:rPr lang="zh-CN" altLang="en-US" sz="2200" noProof="1">
                <a:solidFill>
                  <a:srgbClr val="FF0000"/>
                </a:solidFill>
                <a:ea typeface="宋体" panose="02010600030101010101" pitchFamily="2" charset="-122"/>
              </a:rPr>
              <a:t>开发方测试（</a:t>
            </a:r>
            <a:r>
              <a:rPr lang="en-US" altLang="zh-CN" sz="2400" dirty="0">
                <a:solidFill>
                  <a:srgbClr val="FF0000"/>
                </a:solidFill>
                <a:ea typeface="宋体" panose="02010600030101010101" pitchFamily="2" charset="-122"/>
              </a:rPr>
              <a:t> Alpha</a:t>
            </a:r>
            <a:r>
              <a:rPr lang="zh-CN" altLang="en-US" sz="2400" dirty="0">
                <a:solidFill>
                  <a:srgbClr val="FF0000"/>
                </a:solidFill>
                <a:ea typeface="宋体" panose="02010600030101010101" pitchFamily="2" charset="-122"/>
              </a:rPr>
              <a:t>测试</a:t>
            </a:r>
            <a:r>
              <a:rPr lang="zh-CN" altLang="en-US" sz="2200" noProof="1">
                <a:solidFill>
                  <a:srgbClr val="FF0000"/>
                </a:solidFill>
                <a:ea typeface="宋体" panose="02010600030101010101" pitchFamily="2" charset="-122"/>
              </a:rPr>
              <a:t>）、用户测试（</a:t>
            </a:r>
            <a:r>
              <a:rPr lang="zh-CN" altLang="en-US" sz="2400" dirty="0">
                <a:solidFill>
                  <a:srgbClr val="FF0000"/>
                </a:solidFill>
                <a:ea typeface="宋体" panose="02010600030101010101" pitchFamily="2" charset="-122"/>
              </a:rPr>
              <a:t> </a:t>
            </a:r>
            <a:r>
              <a:rPr lang="en-US" altLang="zh-CN" sz="2400" dirty="0">
                <a:solidFill>
                  <a:srgbClr val="FF0000"/>
                </a:solidFill>
                <a:ea typeface="宋体" panose="02010600030101010101" pitchFamily="2" charset="-122"/>
              </a:rPr>
              <a:t>Beta</a:t>
            </a:r>
            <a:r>
              <a:rPr lang="zh-CN" altLang="en-US" sz="2400" dirty="0">
                <a:solidFill>
                  <a:srgbClr val="FF0000"/>
                </a:solidFill>
                <a:ea typeface="宋体" panose="02010600030101010101" pitchFamily="2" charset="-122"/>
              </a:rPr>
              <a:t>测试</a:t>
            </a:r>
            <a:r>
              <a:rPr lang="zh-CN" altLang="en-US" sz="2200" noProof="1">
                <a:solidFill>
                  <a:srgbClr val="FF0000"/>
                </a:solidFill>
                <a:ea typeface="宋体" panose="02010600030101010101" pitchFamily="2" charset="-122"/>
              </a:rPr>
              <a:t>）、第三方</a:t>
            </a:r>
            <a:r>
              <a:rPr lang="zh-CN" altLang="en-US" sz="2200" noProof="1" smtClean="0">
                <a:solidFill>
                  <a:srgbClr val="FF0000"/>
                </a:solidFill>
                <a:ea typeface="宋体" panose="02010600030101010101" pitchFamily="2" charset="-122"/>
              </a:rPr>
              <a:t>测试</a:t>
            </a:r>
            <a:r>
              <a:rPr lang="zh-CN" altLang="en-US" sz="2200" noProof="1" smtClean="0">
                <a:ea typeface="宋体" panose="02010600030101010101" pitchFamily="2" charset="-122"/>
              </a:rPr>
              <a:t>。</a:t>
            </a:r>
            <a:endParaRPr lang="en-US" altLang="zh-CN" sz="2200" noProof="1" smtClean="0">
              <a:ea typeface="宋体" panose="02010600030101010101" pitchFamily="2" charset="-122"/>
            </a:endParaRPr>
          </a:p>
          <a:p>
            <a:pPr>
              <a:buFont typeface="Wingdings" panose="05000000000000000000" pitchFamily="2" charset="2"/>
              <a:buChar char="u"/>
              <a:defRPr/>
            </a:pPr>
            <a:r>
              <a:rPr lang="zh-CN" altLang="en-US" sz="2200" b="1" noProof="1" smtClean="0">
                <a:ea typeface="宋体" panose="02010600030101010101" pitchFamily="2" charset="-122"/>
              </a:rPr>
              <a:t>按照是否查看代码方法</a:t>
            </a:r>
            <a:r>
              <a:rPr lang="zh-CN" altLang="en-US" sz="2200" b="1" noProof="1">
                <a:ea typeface="宋体" panose="02010600030101010101" pitchFamily="2" charset="-122"/>
              </a:rPr>
              <a:t>划分</a:t>
            </a:r>
            <a:r>
              <a:rPr lang="zh-CN" altLang="en-US" sz="2200" noProof="1">
                <a:ea typeface="宋体" panose="02010600030101010101" pitchFamily="2" charset="-122"/>
              </a:rPr>
              <a:t>：</a:t>
            </a:r>
            <a:r>
              <a:rPr lang="zh-CN" altLang="en-US" sz="2200" noProof="1">
                <a:solidFill>
                  <a:srgbClr val="FF0000"/>
                </a:solidFill>
                <a:ea typeface="宋体" panose="02010600030101010101" pitchFamily="2" charset="-122"/>
              </a:rPr>
              <a:t>白盒测试、灰盒测试、黑盒测试。</a:t>
            </a:r>
            <a:endParaRPr lang="en-US" altLang="zh-CN" sz="2200" noProof="1">
              <a:solidFill>
                <a:srgbClr val="FF0000"/>
              </a:solidFill>
              <a:ea typeface="宋体" panose="02010600030101010101" pitchFamily="2" charset="-122"/>
            </a:endParaRPr>
          </a:p>
          <a:p>
            <a:pPr>
              <a:buFont typeface="Wingdings" panose="05000000000000000000" pitchFamily="2" charset="2"/>
              <a:buChar char="u"/>
              <a:defRPr/>
            </a:pPr>
            <a:endParaRPr lang="zh-CN" altLang="en-US" sz="2200" noProof="1">
              <a:ea typeface="MS UI Gothic" panose="020B0600070205080204" pitchFamily="34" charset="-128"/>
            </a:endParaRPr>
          </a:p>
          <a:p>
            <a:pPr marL="0" indent="0">
              <a:buNone/>
              <a:defRPr/>
            </a:pPr>
            <a:endParaRPr lang="zh-CN" altLang="en-US" sz="2200" noProof="1">
              <a:ea typeface="宋体" panose="02010600030101010101" pitchFamily="2" charset="-122"/>
            </a:endParaRPr>
          </a:p>
          <a:p>
            <a:endParaRPr lang="zh-CN"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4400" y="274638"/>
            <a:ext cx="7772400" cy="994122"/>
          </a:xfrm>
        </p:spPr>
        <p:txBody>
          <a:bodyPr/>
          <a:lstStyle/>
          <a:p>
            <a:r>
              <a:rPr lang="zh-CN" altLang="en-US" b="1" dirty="0" smtClean="0"/>
              <a:t>黑盒测试设计方法分类</a:t>
            </a:r>
            <a:endParaRPr lang="zh-CN" altLang="en-US" b="1" dirty="0"/>
          </a:p>
        </p:txBody>
      </p:sp>
      <p:sp>
        <p:nvSpPr>
          <p:cNvPr id="3" name="内容占位符 2"/>
          <p:cNvSpPr>
            <a:spLocks noGrp="1"/>
          </p:cNvSpPr>
          <p:nvPr>
            <p:ph sz="quarter" idx="1"/>
          </p:nvPr>
        </p:nvSpPr>
        <p:spPr>
          <a:xfrm>
            <a:off x="914400" y="1447800"/>
            <a:ext cx="7772400" cy="4069432"/>
          </a:xfrm>
        </p:spPr>
        <p:txBody>
          <a:bodyPr/>
          <a:lstStyle/>
          <a:p>
            <a:r>
              <a:rPr lang="zh-CN" altLang="en-US" sz="2800" b="1" dirty="0" smtClean="0">
                <a:solidFill>
                  <a:srgbClr val="FF0000"/>
                </a:solidFill>
                <a:latin typeface="宋体" panose="02010600030101010101" pitchFamily="2" charset="-122"/>
                <a:ea typeface="宋体" panose="02010600030101010101" pitchFamily="2" charset="-122"/>
              </a:rPr>
              <a:t>等价类</a:t>
            </a:r>
            <a:endParaRPr lang="en-US" altLang="zh-CN" sz="2800" b="1" dirty="0">
              <a:solidFill>
                <a:srgbClr val="FF0000"/>
              </a:solidFill>
              <a:latin typeface="宋体" panose="02010600030101010101" pitchFamily="2" charset="-122"/>
              <a:ea typeface="宋体" panose="02010600030101010101" pitchFamily="2" charset="-122"/>
            </a:endParaRPr>
          </a:p>
          <a:p>
            <a:r>
              <a:rPr lang="zh-CN" altLang="en-US" sz="2800" b="1" dirty="0" smtClean="0">
                <a:solidFill>
                  <a:srgbClr val="FF0000"/>
                </a:solidFill>
                <a:latin typeface="宋体" panose="02010600030101010101" pitchFamily="2" charset="-122"/>
                <a:ea typeface="宋体" panose="02010600030101010101" pitchFamily="2" charset="-122"/>
              </a:rPr>
              <a:t>边界值</a:t>
            </a:r>
            <a:endParaRPr lang="en-US" altLang="zh-CN" sz="2800" b="1" dirty="0" smtClean="0">
              <a:solidFill>
                <a:srgbClr val="FF0000"/>
              </a:solidFill>
              <a:latin typeface="宋体" panose="02010600030101010101" pitchFamily="2" charset="-122"/>
              <a:ea typeface="宋体" panose="02010600030101010101" pitchFamily="2" charset="-122"/>
            </a:endParaRPr>
          </a:p>
          <a:p>
            <a:r>
              <a:rPr lang="zh-CN" altLang="en-US" sz="2800" b="1" dirty="0" smtClean="0">
                <a:solidFill>
                  <a:srgbClr val="FF0000"/>
                </a:solidFill>
                <a:latin typeface="宋体" panose="02010600030101010101" pitchFamily="2" charset="-122"/>
                <a:ea typeface="宋体" panose="02010600030101010101" pitchFamily="2" charset="-122"/>
              </a:rPr>
              <a:t>判定表</a:t>
            </a:r>
            <a:endParaRPr lang="en-US" altLang="zh-CN" sz="2800" b="1" dirty="0" smtClean="0">
              <a:solidFill>
                <a:srgbClr val="FF0000"/>
              </a:solidFill>
              <a:latin typeface="宋体" panose="02010600030101010101" pitchFamily="2" charset="-122"/>
              <a:ea typeface="宋体" panose="02010600030101010101" pitchFamily="2" charset="-122"/>
            </a:endParaRPr>
          </a:p>
          <a:p>
            <a:r>
              <a:rPr lang="zh-CN" altLang="en-US" sz="2800" b="1" dirty="0" smtClean="0">
                <a:solidFill>
                  <a:srgbClr val="FF0000"/>
                </a:solidFill>
                <a:latin typeface="宋体" panose="02010600030101010101" pitchFamily="2" charset="-122"/>
                <a:ea typeface="宋体" panose="02010600030101010101" pitchFamily="2" charset="-122"/>
              </a:rPr>
              <a:t>因果图</a:t>
            </a:r>
            <a:endParaRPr lang="en-US" altLang="zh-CN" sz="2800" b="1" dirty="0" smtClean="0">
              <a:solidFill>
                <a:srgbClr val="FF0000"/>
              </a:solidFill>
              <a:latin typeface="宋体" panose="02010600030101010101" pitchFamily="2" charset="-122"/>
              <a:ea typeface="宋体" panose="02010600030101010101" pitchFamily="2" charset="-122"/>
            </a:endParaRPr>
          </a:p>
          <a:p>
            <a:r>
              <a:rPr lang="zh-CN" altLang="en-US" sz="2800" b="1" dirty="0" smtClean="0">
                <a:solidFill>
                  <a:srgbClr val="FF0000"/>
                </a:solidFill>
                <a:latin typeface="宋体" panose="02010600030101010101" pitchFamily="2" charset="-122"/>
                <a:ea typeface="宋体" panose="02010600030101010101" pitchFamily="2" charset="-122"/>
              </a:rPr>
              <a:t>流程分析</a:t>
            </a:r>
            <a:endParaRPr lang="en-US" altLang="zh-CN" sz="2800" b="1" dirty="0" smtClean="0">
              <a:solidFill>
                <a:srgbClr val="FF0000"/>
              </a:solidFill>
              <a:latin typeface="宋体" panose="02010600030101010101" pitchFamily="2" charset="-122"/>
              <a:ea typeface="宋体" panose="02010600030101010101" pitchFamily="2" charset="-122"/>
            </a:endParaRPr>
          </a:p>
          <a:p>
            <a:r>
              <a:rPr lang="zh-CN" altLang="en-US" sz="2800" b="1" dirty="0" smtClean="0">
                <a:solidFill>
                  <a:srgbClr val="FF0000"/>
                </a:solidFill>
                <a:latin typeface="宋体" panose="02010600030101010101" pitchFamily="2" charset="-122"/>
                <a:ea typeface="宋体" panose="02010600030101010101" pitchFamily="2" charset="-122"/>
              </a:rPr>
              <a:t>正交法</a:t>
            </a:r>
            <a:endParaRPr lang="en-US" altLang="zh-CN" sz="2800" b="1" dirty="0">
              <a:solidFill>
                <a:srgbClr val="FF0000"/>
              </a:solidFill>
              <a:latin typeface="宋体" panose="02010600030101010101" pitchFamily="2" charset="-122"/>
              <a:ea typeface="宋体" panose="02010600030101010101" pitchFamily="2" charset="-122"/>
            </a:endParaRPr>
          </a:p>
          <a:p>
            <a:r>
              <a:rPr lang="zh-CN" altLang="en-US" sz="2800" b="1" dirty="0" smtClean="0">
                <a:solidFill>
                  <a:srgbClr val="FF0000"/>
                </a:solidFill>
                <a:latin typeface="宋体" panose="02010600030101010101" pitchFamily="2" charset="-122"/>
                <a:ea typeface="宋体" panose="02010600030101010101" pitchFamily="2" charset="-122"/>
              </a:rPr>
              <a:t>错误推测</a:t>
            </a:r>
            <a:endParaRPr lang="en-US" altLang="zh-CN" sz="2800" b="1" dirty="0" smtClean="0">
              <a:solidFill>
                <a:srgbClr val="FF0000"/>
              </a:solidFill>
              <a:latin typeface="宋体" panose="02010600030101010101" pitchFamily="2" charset="-122"/>
              <a:ea typeface="宋体" panose="02010600030101010101" pitchFamily="2" charset="-122"/>
            </a:endParaRPr>
          </a:p>
          <a:p>
            <a:r>
              <a:rPr lang="zh-CN" altLang="en-US" sz="2800" b="1" dirty="0" smtClean="0">
                <a:solidFill>
                  <a:srgbClr val="FF0000"/>
                </a:solidFill>
                <a:latin typeface="宋体" panose="02010600030101010101" pitchFamily="2" charset="-122"/>
                <a:ea typeface="宋体" panose="02010600030101010101" pitchFamily="2" charset="-122"/>
              </a:rPr>
              <a:t>场景法</a:t>
            </a:r>
            <a:endParaRPr lang="en-US" altLang="zh-CN" sz="2800" b="1" dirty="0" smtClean="0">
              <a:solidFill>
                <a:srgbClr val="FF0000"/>
              </a:solidFill>
              <a:latin typeface="宋体" panose="02010600030101010101" pitchFamily="2" charset="-122"/>
              <a:ea typeface="宋体" panose="02010600030101010101" pitchFamily="2" charset="-122"/>
            </a:endParaRPr>
          </a:p>
          <a:p>
            <a:endParaRPr lang="zh-CN" altLang="en-US" sz="2800" b="1" dirty="0">
              <a:latin typeface="宋体" panose="02010600030101010101" pitchFamily="2" charset="-122"/>
              <a:ea typeface="宋体" panose="02010600030101010101" pitchFamily="2" charset="-122"/>
            </a:endParaRPr>
          </a:p>
          <a:p>
            <a:endParaRPr lang="zh-CN"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等价类</a:t>
            </a:r>
            <a:endParaRPr lang="zh-CN" altLang="en-US" dirty="0"/>
          </a:p>
        </p:txBody>
      </p:sp>
      <p:sp>
        <p:nvSpPr>
          <p:cNvPr id="3" name="内容占位符 2"/>
          <p:cNvSpPr>
            <a:spLocks noGrp="1"/>
          </p:cNvSpPr>
          <p:nvPr>
            <p:ph sz="quarter" idx="1"/>
          </p:nvPr>
        </p:nvSpPr>
        <p:spPr>
          <a:xfrm>
            <a:off x="914400" y="1447800"/>
            <a:ext cx="7772400" cy="4357464"/>
          </a:xfrm>
        </p:spPr>
        <p:txBody>
          <a:bodyPr/>
          <a:lstStyle/>
          <a:p>
            <a:r>
              <a:rPr lang="zh-CN" altLang="zh-CN" dirty="0"/>
              <a:t>等价：对于无效等价的输入，只测试其中一个即</a:t>
            </a:r>
            <a:r>
              <a:rPr lang="zh-CN" altLang="zh-CN" dirty="0" smtClean="0"/>
              <a:t>可</a:t>
            </a:r>
            <a:r>
              <a:rPr lang="zh-CN" altLang="en-US" dirty="0" smtClean="0"/>
              <a:t>。</a:t>
            </a:r>
            <a:endParaRPr lang="en-US" altLang="zh-CN" dirty="0" smtClean="0"/>
          </a:p>
          <a:p>
            <a:r>
              <a:rPr lang="zh-CN" altLang="en-US" dirty="0" smtClean="0"/>
              <a:t>等价类分：</a:t>
            </a:r>
            <a:r>
              <a:rPr lang="zh-CN" altLang="zh-CN" u="sng" dirty="0">
                <a:solidFill>
                  <a:srgbClr val="FF0000"/>
                </a:solidFill>
              </a:rPr>
              <a:t>有效</a:t>
            </a:r>
            <a:r>
              <a:rPr lang="zh-CN" altLang="zh-CN" u="sng" dirty="0" smtClean="0">
                <a:solidFill>
                  <a:srgbClr val="FF0000"/>
                </a:solidFill>
              </a:rPr>
              <a:t>等价类</a:t>
            </a:r>
            <a:r>
              <a:rPr lang="en-US" altLang="zh-CN" u="sng" dirty="0" smtClean="0">
                <a:solidFill>
                  <a:srgbClr val="FF0000"/>
                </a:solidFill>
              </a:rPr>
              <a:t>  </a:t>
            </a:r>
            <a:r>
              <a:rPr lang="zh-CN" altLang="en-US" dirty="0" smtClean="0"/>
              <a:t>和  </a:t>
            </a:r>
            <a:r>
              <a:rPr lang="zh-CN" altLang="en-US" u="sng" dirty="0" smtClean="0">
                <a:solidFill>
                  <a:srgbClr val="FF0000"/>
                </a:solidFill>
              </a:rPr>
              <a:t>无效等价类</a:t>
            </a:r>
            <a:r>
              <a:rPr lang="zh-CN" altLang="en-US" dirty="0" smtClean="0"/>
              <a:t>。</a:t>
            </a:r>
            <a:endParaRPr lang="en-US" altLang="zh-CN" dirty="0" smtClean="0"/>
          </a:p>
          <a:p>
            <a:endParaRPr lang="en-US" altLang="zh-CN" b="1" dirty="0" smtClean="0"/>
          </a:p>
          <a:p>
            <a:pPr marL="0" indent="0">
              <a:buNone/>
            </a:pPr>
            <a:endParaRPr lang="zh-CN" altLang="en-US" dirty="0"/>
          </a:p>
        </p:txBody>
      </p:sp>
      <p:pic>
        <p:nvPicPr>
          <p:cNvPr id="3075"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7584" y="2924944"/>
            <a:ext cx="5953125" cy="217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99592" y="612845"/>
            <a:ext cx="6840760" cy="4523105"/>
          </a:xfrm>
          <a:prstGeom prst="rect">
            <a:avLst/>
          </a:prstGeom>
        </p:spPr>
        <p:txBody>
          <a:bodyPr wrap="square">
            <a:spAutoFit/>
          </a:bodyPr>
          <a:lstStyle/>
          <a:p>
            <a:r>
              <a:rPr lang="zh-CN" altLang="en-US" dirty="0"/>
              <a:t>在确立了等价类之后，建立等价类表，列出所有划分出的等价类：</a:t>
            </a:r>
            <a:endParaRPr lang="en-US" altLang="zh-CN" dirty="0"/>
          </a:p>
          <a:p>
            <a:endParaRPr lang="en-US" altLang="zh-CN" dirty="0"/>
          </a:p>
          <a:p>
            <a:endParaRPr lang="en-US" altLang="zh-CN" dirty="0"/>
          </a:p>
          <a:p>
            <a:endParaRPr lang="en-US" altLang="zh-CN" dirty="0"/>
          </a:p>
          <a:p>
            <a:endParaRPr lang="en-US" altLang="zh-CN" dirty="0"/>
          </a:p>
          <a:p>
            <a:pPr>
              <a:buNone/>
            </a:pPr>
            <a:endParaRPr lang="en-US" altLang="zh-CN" dirty="0"/>
          </a:p>
          <a:p>
            <a:endParaRPr lang="en-US" altLang="zh-CN" dirty="0"/>
          </a:p>
          <a:p>
            <a:endParaRPr lang="en-US" altLang="zh-CN" dirty="0"/>
          </a:p>
          <a:p>
            <a:endParaRPr lang="en-US" altLang="zh-CN" dirty="0"/>
          </a:p>
          <a:p>
            <a:r>
              <a:rPr lang="zh-CN" altLang="en-US" dirty="0"/>
              <a:t>根据已列出的等价类表，按以下步骤确定测试用例：</a:t>
            </a:r>
            <a:endParaRPr lang="zh-CN" altLang="en-US" dirty="0"/>
          </a:p>
          <a:p>
            <a:r>
              <a:rPr lang="en-US" altLang="zh-CN" dirty="0"/>
              <a:t>1</a:t>
            </a:r>
            <a:r>
              <a:rPr lang="zh-CN" altLang="en-US" dirty="0"/>
              <a:t>、为每个等价类规定一个唯一的编号；</a:t>
            </a:r>
            <a:endParaRPr lang="zh-CN" altLang="en-US" dirty="0"/>
          </a:p>
          <a:p>
            <a:r>
              <a:rPr lang="en-US" altLang="zh-CN" dirty="0"/>
              <a:t>2</a:t>
            </a:r>
            <a:r>
              <a:rPr lang="zh-CN" altLang="en-US" dirty="0"/>
              <a:t>、设计一个新的测试用例，使其尽可能多地覆盖尚未覆盖的有效等价类。重复这一步，最后使得所有有效等价类均被测试用例所覆盖；</a:t>
            </a:r>
            <a:endParaRPr lang="zh-CN" altLang="en-US" dirty="0"/>
          </a:p>
          <a:p>
            <a:r>
              <a:rPr lang="en-US" altLang="zh-CN" dirty="0"/>
              <a:t>3</a:t>
            </a:r>
            <a:r>
              <a:rPr lang="zh-CN" altLang="en-US" dirty="0"/>
              <a:t>、设计一个新的测试用例，使其只覆盖一个无效等价类。重复这一步使所有无效等价类均被覆盖。</a:t>
            </a:r>
            <a:endParaRPr lang="zh-CN" altLang="en-US" dirty="0"/>
          </a:p>
        </p:txBody>
      </p:sp>
      <p:pic>
        <p:nvPicPr>
          <p:cNvPr id="307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59632" y="1279882"/>
            <a:ext cx="4657725"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11560" y="404664"/>
            <a:ext cx="7772400" cy="850106"/>
          </a:xfrm>
        </p:spPr>
        <p:txBody>
          <a:bodyPr/>
          <a:lstStyle/>
          <a:p>
            <a:r>
              <a:rPr lang="zh-CN" altLang="en-US" dirty="0" smtClean="0"/>
              <a:t>等价类</a:t>
            </a:r>
            <a:endParaRPr lang="zh-CN" altLang="en-US" dirty="0"/>
          </a:p>
        </p:txBody>
      </p:sp>
      <p:sp>
        <p:nvSpPr>
          <p:cNvPr id="3" name="内容占位符 2"/>
          <p:cNvSpPr>
            <a:spLocks noGrp="1"/>
          </p:cNvSpPr>
          <p:nvPr>
            <p:ph sz="quarter" idx="1"/>
          </p:nvPr>
        </p:nvSpPr>
        <p:spPr>
          <a:xfrm>
            <a:off x="914400" y="1447800"/>
            <a:ext cx="7772400" cy="2629272"/>
          </a:xfrm>
        </p:spPr>
        <p:txBody>
          <a:bodyPr>
            <a:normAutofit fontScale="92500" lnSpcReduction="10000"/>
          </a:bodyPr>
          <a:lstStyle/>
          <a:p>
            <a:r>
              <a:rPr lang="zh-CN" altLang="en-US" dirty="0" smtClean="0"/>
              <a:t>例子</a:t>
            </a:r>
            <a:r>
              <a:rPr lang="en-US" altLang="zh-CN" dirty="0" smtClean="0"/>
              <a:t>1</a:t>
            </a:r>
            <a:endParaRPr lang="en-US" altLang="zh-CN" dirty="0" smtClean="0"/>
          </a:p>
          <a:p>
            <a:pPr marL="0" indent="0">
              <a:buNone/>
            </a:pPr>
            <a:r>
              <a:rPr lang="zh-CN" altLang="zh-CN" sz="1800" dirty="0"/>
              <a:t>某用户</a:t>
            </a:r>
            <a:r>
              <a:rPr lang="zh-CN" altLang="zh-CN" sz="1800" dirty="0" smtClean="0"/>
              <a:t>注册页面</a:t>
            </a:r>
            <a:r>
              <a:rPr lang="zh-CN" altLang="zh-CN" sz="1800" dirty="0"/>
              <a:t>，其中有年龄字段的输入，要求输入</a:t>
            </a:r>
            <a:r>
              <a:rPr lang="en-US" altLang="zh-CN" sz="1800" dirty="0"/>
              <a:t>1</a:t>
            </a:r>
            <a:r>
              <a:rPr lang="zh-CN" altLang="zh-CN" sz="1800" dirty="0"/>
              <a:t>－</a:t>
            </a:r>
            <a:r>
              <a:rPr lang="en-US" altLang="zh-CN" sz="1800" dirty="0"/>
              <a:t>150</a:t>
            </a:r>
            <a:r>
              <a:rPr lang="zh-CN" altLang="zh-CN" sz="1800" dirty="0"/>
              <a:t>之间的正整数</a:t>
            </a:r>
            <a:r>
              <a:rPr lang="zh-CN" altLang="zh-CN" sz="1800" dirty="0" smtClean="0"/>
              <a:t>。</a:t>
            </a:r>
            <a:endParaRPr lang="en-US" altLang="zh-CN" sz="1800" dirty="0" smtClean="0"/>
          </a:p>
          <a:p>
            <a:r>
              <a:rPr lang="zh-CN" altLang="zh-CN" sz="1800" dirty="0"/>
              <a:t>测试需求分析</a:t>
            </a:r>
            <a:endParaRPr lang="zh-CN" altLang="zh-CN" sz="1800" dirty="0"/>
          </a:p>
          <a:p>
            <a:pPr marL="0" indent="0">
              <a:buNone/>
            </a:pPr>
            <a:r>
              <a:rPr lang="zh-CN" altLang="zh-CN" sz="1800" dirty="0" smtClean="0"/>
              <a:t>目的</a:t>
            </a:r>
            <a:r>
              <a:rPr lang="zh-CN" altLang="zh-CN" sz="1800" dirty="0"/>
              <a:t>：找出测试范围（明确软件需要完成的功能）</a:t>
            </a:r>
            <a:endParaRPr lang="zh-CN" altLang="zh-CN" sz="1800" dirty="0"/>
          </a:p>
          <a:p>
            <a:pPr marL="0" indent="0">
              <a:buNone/>
            </a:pPr>
            <a:r>
              <a:rPr lang="en-US" altLang="zh-CN" sz="1800" dirty="0" smtClean="0"/>
              <a:t> </a:t>
            </a:r>
            <a:r>
              <a:rPr lang="zh-CN" altLang="zh-CN" sz="1800" dirty="0"/>
              <a:t>需求：</a:t>
            </a:r>
            <a:r>
              <a:rPr lang="en-US" altLang="zh-CN" sz="1800" dirty="0"/>
              <a:t>SRS-001 </a:t>
            </a:r>
            <a:r>
              <a:rPr lang="zh-CN" altLang="zh-CN" sz="1800" dirty="0"/>
              <a:t>年龄输入</a:t>
            </a:r>
            <a:r>
              <a:rPr lang="zh-CN" altLang="zh-CN" sz="1800" dirty="0" smtClean="0"/>
              <a:t>检查</a:t>
            </a:r>
            <a:endParaRPr lang="en-US" altLang="zh-CN" sz="1800" dirty="0" smtClean="0"/>
          </a:p>
          <a:p>
            <a:pPr marL="0" indent="0">
              <a:buNone/>
            </a:pPr>
            <a:r>
              <a:rPr lang="en-US" altLang="zh-CN" sz="1800" dirty="0" smtClean="0"/>
              <a:t>1</a:t>
            </a:r>
            <a:r>
              <a:rPr lang="zh-CN" altLang="zh-CN" sz="1800" dirty="0"/>
              <a:t>、内容：只能输入正整数的</a:t>
            </a:r>
            <a:r>
              <a:rPr lang="zh-CN" altLang="zh-CN" sz="1800" dirty="0" smtClean="0"/>
              <a:t>数字</a:t>
            </a:r>
            <a:endParaRPr lang="en-US" altLang="zh-CN" sz="1800" dirty="0" smtClean="0"/>
          </a:p>
          <a:p>
            <a:pPr marL="0" indent="0">
              <a:buNone/>
            </a:pPr>
            <a:r>
              <a:rPr lang="en-US" altLang="zh-CN" sz="1800" dirty="0" smtClean="0"/>
              <a:t>2</a:t>
            </a:r>
            <a:r>
              <a:rPr lang="zh-CN" altLang="zh-CN" sz="1800" dirty="0"/>
              <a:t>、长度：</a:t>
            </a:r>
            <a:r>
              <a:rPr lang="en-US" altLang="zh-CN" sz="1800" dirty="0"/>
              <a:t>[1-150</a:t>
            </a:r>
            <a:r>
              <a:rPr lang="en-US" altLang="zh-CN" sz="1800" dirty="0" smtClean="0"/>
              <a:t>]</a:t>
            </a:r>
            <a:endParaRPr lang="en-US" altLang="zh-CN" sz="1800" dirty="0" smtClean="0"/>
          </a:p>
          <a:p>
            <a:pPr marL="0" indent="0">
              <a:buNone/>
            </a:pPr>
            <a:r>
              <a:rPr lang="zh-CN" altLang="en-US" sz="1800" dirty="0" smtClean="0"/>
              <a:t>测试设计如下：</a:t>
            </a:r>
            <a:endParaRPr lang="en-US" altLang="zh-CN" sz="1800" dirty="0" smtClean="0"/>
          </a:p>
          <a:p>
            <a:pPr marL="0" indent="0">
              <a:buNone/>
            </a:pPr>
            <a:endParaRPr lang="zh-CN" altLang="zh-CN" sz="1800" dirty="0"/>
          </a:p>
          <a:p>
            <a:pPr marL="0" indent="0">
              <a:buNone/>
            </a:pPr>
            <a:endParaRPr lang="zh-CN" altLang="en-US" sz="1800" dirty="0"/>
          </a:p>
        </p:txBody>
      </p:sp>
      <p:pic>
        <p:nvPicPr>
          <p:cNvPr id="409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75727" y="4004682"/>
            <a:ext cx="5781675" cy="237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539552" y="548680"/>
            <a:ext cx="7772400" cy="5184576"/>
          </a:xfrm>
        </p:spPr>
        <p:txBody>
          <a:bodyPr>
            <a:normAutofit fontScale="92500"/>
          </a:bodyPr>
          <a:lstStyle/>
          <a:p>
            <a:pPr marL="0" indent="0">
              <a:buNone/>
            </a:pPr>
            <a:r>
              <a:rPr lang="zh-CN" altLang="en-US" dirty="0"/>
              <a:t>例子</a:t>
            </a:r>
            <a:r>
              <a:rPr lang="en-US" altLang="zh-CN" dirty="0"/>
              <a:t>2</a:t>
            </a:r>
            <a:endParaRPr lang="en-US" altLang="zh-CN" dirty="0" smtClean="0"/>
          </a:p>
          <a:p>
            <a:pPr marL="0" indent="0">
              <a:buNone/>
            </a:pPr>
            <a:r>
              <a:rPr lang="zh-CN" altLang="en-US" dirty="0" smtClean="0"/>
              <a:t>“</a:t>
            </a:r>
            <a:r>
              <a:rPr lang="zh-CN" altLang="en-US" dirty="0"/>
              <a:t>一个程序读入</a:t>
            </a:r>
            <a:r>
              <a:rPr lang="en-US" altLang="zh-CN" dirty="0"/>
              <a:t>3</a:t>
            </a:r>
            <a:r>
              <a:rPr lang="zh-CN" altLang="en-US" dirty="0"/>
              <a:t>个整数，把这三个数值看作一个三角形的</a:t>
            </a:r>
            <a:r>
              <a:rPr lang="en-US" altLang="zh-CN" dirty="0"/>
              <a:t>3</a:t>
            </a:r>
            <a:r>
              <a:rPr lang="zh-CN" altLang="en-US" dirty="0"/>
              <a:t>条边的长度值。这个程序要打印出信息，说明这个三角形是不等边的、是等腰的、还是等边的。”</a:t>
            </a:r>
            <a:r>
              <a:rPr lang="en-US" altLang="zh-CN" dirty="0"/>
              <a:t> </a:t>
            </a:r>
            <a:endParaRPr lang="en-US" altLang="zh-CN" dirty="0" smtClean="0"/>
          </a:p>
          <a:p>
            <a:pPr marL="0" indent="0">
              <a:buNone/>
            </a:pPr>
            <a:endParaRPr lang="zh-CN" altLang="en-US" dirty="0"/>
          </a:p>
          <a:p>
            <a:r>
              <a:rPr lang="zh-CN" altLang="en-US" dirty="0" smtClean="0"/>
              <a:t>测试需求分析：</a:t>
            </a:r>
            <a:endParaRPr lang="en-US" altLang="zh-CN" dirty="0" smtClean="0"/>
          </a:p>
          <a:p>
            <a:pPr marL="0" indent="0">
              <a:buNone/>
            </a:pPr>
            <a:r>
              <a:rPr lang="zh-CN" altLang="en-US" dirty="0" smtClean="0"/>
              <a:t>三角形</a:t>
            </a:r>
            <a:r>
              <a:rPr lang="zh-CN" altLang="en-US" dirty="0"/>
              <a:t>判断的分析</a:t>
            </a:r>
            <a:endParaRPr lang="zh-CN" altLang="en-US" dirty="0"/>
          </a:p>
          <a:p>
            <a:pPr marL="0" indent="0">
              <a:buNone/>
            </a:pPr>
            <a:r>
              <a:rPr lang="en-US" altLang="zh-CN" dirty="0" smtClean="0"/>
              <a:t>1</a:t>
            </a:r>
            <a:r>
              <a:rPr lang="zh-CN" altLang="en-US" dirty="0" smtClean="0"/>
              <a:t>、我们</a:t>
            </a:r>
            <a:r>
              <a:rPr lang="zh-CN" altLang="en-US" dirty="0"/>
              <a:t>可以设三角形的</a:t>
            </a:r>
            <a:r>
              <a:rPr lang="en-US" altLang="zh-CN" dirty="0"/>
              <a:t>3</a:t>
            </a:r>
            <a:r>
              <a:rPr lang="zh-CN" altLang="en-US" dirty="0"/>
              <a:t>条边分别为</a:t>
            </a:r>
            <a:r>
              <a:rPr lang="en-US" altLang="zh-CN" dirty="0"/>
              <a:t>A</a:t>
            </a:r>
            <a:r>
              <a:rPr lang="zh-CN" altLang="en-US" dirty="0"/>
              <a:t>，</a:t>
            </a:r>
            <a:r>
              <a:rPr lang="en-US" altLang="zh-CN" dirty="0"/>
              <a:t>B</a:t>
            </a:r>
            <a:r>
              <a:rPr lang="zh-CN" altLang="en-US" dirty="0"/>
              <a:t>，</a:t>
            </a:r>
            <a:r>
              <a:rPr lang="en-US" altLang="zh-CN" dirty="0"/>
              <a:t>C</a:t>
            </a:r>
            <a:r>
              <a:rPr lang="zh-CN" altLang="en-US" dirty="0"/>
              <a:t>。如果它们能够构成三角形的</a:t>
            </a:r>
            <a:r>
              <a:rPr lang="en-US" altLang="zh-CN" dirty="0"/>
              <a:t>3</a:t>
            </a:r>
            <a:r>
              <a:rPr lang="zh-CN" altLang="en-US" dirty="0"/>
              <a:t>条边，必须满足：</a:t>
            </a:r>
            <a:endParaRPr lang="zh-CN" altLang="en-US" dirty="0"/>
          </a:p>
          <a:p>
            <a:pPr marL="0" indent="0">
              <a:buNone/>
            </a:pPr>
            <a:r>
              <a:rPr lang="en-US" altLang="zh-CN" dirty="0"/>
              <a:t>A&gt;0</a:t>
            </a:r>
            <a:r>
              <a:rPr lang="zh-CN" altLang="en-US" dirty="0"/>
              <a:t>，</a:t>
            </a:r>
            <a:r>
              <a:rPr lang="en-US" altLang="zh-CN" dirty="0"/>
              <a:t>B&gt;0</a:t>
            </a:r>
            <a:r>
              <a:rPr lang="zh-CN" altLang="en-US" dirty="0"/>
              <a:t>，</a:t>
            </a:r>
            <a:r>
              <a:rPr lang="en-US" altLang="zh-CN" dirty="0"/>
              <a:t>C&gt;0</a:t>
            </a:r>
            <a:r>
              <a:rPr lang="zh-CN" altLang="en-US" dirty="0"/>
              <a:t>，且</a:t>
            </a:r>
            <a:r>
              <a:rPr lang="en-US" altLang="zh-CN" dirty="0"/>
              <a:t>A+B&gt;C</a:t>
            </a:r>
            <a:r>
              <a:rPr lang="zh-CN" altLang="en-US" dirty="0"/>
              <a:t>，</a:t>
            </a:r>
            <a:r>
              <a:rPr lang="en-US" altLang="zh-CN" dirty="0"/>
              <a:t>B+C&gt;A</a:t>
            </a:r>
            <a:r>
              <a:rPr lang="zh-CN" altLang="en-US" dirty="0"/>
              <a:t>，</a:t>
            </a:r>
            <a:r>
              <a:rPr lang="en-US" altLang="zh-CN" dirty="0"/>
              <a:t>A+C&gt;B</a:t>
            </a:r>
            <a:r>
              <a:rPr lang="zh-CN" altLang="en-US" dirty="0" smtClean="0"/>
              <a:t>。</a:t>
            </a:r>
            <a:endParaRPr lang="en-US" altLang="zh-CN" dirty="0"/>
          </a:p>
          <a:p>
            <a:pPr marL="0" indent="0">
              <a:buNone/>
            </a:pPr>
            <a:r>
              <a:rPr lang="en-US" altLang="zh-CN" dirty="0" smtClean="0"/>
              <a:t>2</a:t>
            </a:r>
            <a:r>
              <a:rPr lang="zh-CN" altLang="en-US" dirty="0" smtClean="0"/>
              <a:t>、如果</a:t>
            </a:r>
            <a:r>
              <a:rPr lang="zh-CN" altLang="en-US" dirty="0"/>
              <a:t>是等腰的，还要判断</a:t>
            </a:r>
            <a:r>
              <a:rPr lang="en-US" altLang="zh-CN" dirty="0"/>
              <a:t>A=B</a:t>
            </a:r>
            <a:r>
              <a:rPr lang="zh-CN" altLang="en-US" dirty="0"/>
              <a:t>，或</a:t>
            </a:r>
            <a:r>
              <a:rPr lang="en-US" altLang="zh-CN" dirty="0"/>
              <a:t>B=C</a:t>
            </a:r>
            <a:r>
              <a:rPr lang="zh-CN" altLang="en-US" dirty="0"/>
              <a:t>，或</a:t>
            </a:r>
            <a:r>
              <a:rPr lang="en-US" altLang="zh-CN" dirty="0"/>
              <a:t>A=C</a:t>
            </a:r>
            <a:r>
              <a:rPr lang="zh-CN" altLang="en-US" dirty="0"/>
              <a:t>。</a:t>
            </a:r>
            <a:endParaRPr lang="zh-CN" altLang="en-US" dirty="0"/>
          </a:p>
          <a:p>
            <a:pPr marL="0" indent="0">
              <a:buNone/>
            </a:pPr>
            <a:r>
              <a:rPr lang="en-US" altLang="zh-CN" dirty="0" smtClean="0"/>
              <a:t>3</a:t>
            </a:r>
            <a:r>
              <a:rPr lang="zh-CN" altLang="en-US" dirty="0" smtClean="0"/>
              <a:t>、如果</a:t>
            </a:r>
            <a:r>
              <a:rPr lang="zh-CN" altLang="en-US" dirty="0"/>
              <a:t>是等边的，则需判断是否</a:t>
            </a:r>
            <a:r>
              <a:rPr lang="en-US" altLang="zh-CN" dirty="0"/>
              <a:t>A=B</a:t>
            </a:r>
            <a:r>
              <a:rPr lang="zh-CN" altLang="en-US" dirty="0"/>
              <a:t>，且</a:t>
            </a:r>
            <a:r>
              <a:rPr lang="en-US" altLang="zh-CN" dirty="0"/>
              <a:t>B=C</a:t>
            </a:r>
            <a:r>
              <a:rPr lang="zh-CN" altLang="en-US" dirty="0"/>
              <a:t>，且</a:t>
            </a:r>
            <a:r>
              <a:rPr lang="en-US" altLang="zh-CN" dirty="0"/>
              <a:t>A=C</a:t>
            </a:r>
            <a:endParaRPr lang="zh-CN"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11175" y="538163"/>
            <a:ext cx="8120063" cy="559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三角形等价类划分测试用例</a:t>
            </a:r>
            <a:endParaRPr lang="zh-CN" altLang="en-US" dirty="0"/>
          </a:p>
        </p:txBody>
      </p:sp>
      <p:pic>
        <p:nvPicPr>
          <p:cNvPr id="614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11560" y="1475661"/>
            <a:ext cx="7651750" cy="482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3528" y="836712"/>
            <a:ext cx="8188325" cy="318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等价类</a:t>
            </a:r>
            <a:endParaRPr lang="zh-CN" altLang="en-US" dirty="0"/>
          </a:p>
        </p:txBody>
      </p:sp>
      <p:sp>
        <p:nvSpPr>
          <p:cNvPr id="3" name="内容占位符 2"/>
          <p:cNvSpPr>
            <a:spLocks noGrp="1"/>
          </p:cNvSpPr>
          <p:nvPr>
            <p:ph sz="quarter" idx="1"/>
          </p:nvPr>
        </p:nvSpPr>
        <p:spPr/>
        <p:txBody>
          <a:bodyPr/>
          <a:lstStyle/>
          <a:p>
            <a:pPr>
              <a:buFont typeface="Wingdings" panose="05000000000000000000" pitchFamily="2" charset="2"/>
              <a:buChar char="u"/>
            </a:pPr>
            <a:r>
              <a:rPr lang="zh-CN" altLang="zh-CN" b="1" dirty="0"/>
              <a:t>误区：</a:t>
            </a:r>
            <a:r>
              <a:rPr lang="zh-CN" altLang="zh-CN" dirty="0"/>
              <a:t>不同的输入产生相同的输出，认为这些输入是等价的</a:t>
            </a:r>
            <a:r>
              <a:rPr lang="zh-CN" altLang="en-US" dirty="0"/>
              <a:t>？</a:t>
            </a:r>
            <a:endParaRPr lang="zh-CN" altLang="zh-CN" dirty="0"/>
          </a:p>
          <a:p>
            <a:pPr marL="0" indent="0">
              <a:buNone/>
            </a:pPr>
            <a:r>
              <a:rPr lang="zh-CN" altLang="en-US" sz="2800" dirty="0"/>
              <a:t>答</a:t>
            </a:r>
            <a:r>
              <a:rPr lang="zh-CN" altLang="zh-CN" sz="2800" dirty="0"/>
              <a:t>：这些输入从单元（白盒、函数）的角度去看，可能走不同的路径（分支）</a:t>
            </a:r>
            <a:r>
              <a:rPr lang="zh-CN" altLang="zh-CN" sz="2800" dirty="0" smtClean="0"/>
              <a:t>；</a:t>
            </a:r>
            <a:endParaRPr lang="en-US" altLang="zh-CN" sz="2800" dirty="0" smtClean="0"/>
          </a:p>
          <a:p>
            <a:pPr marL="0" indent="0">
              <a:buNone/>
            </a:pPr>
            <a:endParaRPr lang="zh-CN" altLang="zh-CN" sz="2800" dirty="0"/>
          </a:p>
          <a:p>
            <a:pPr marL="0" indent="0">
              <a:buNone/>
            </a:pPr>
            <a:r>
              <a:rPr lang="zh-CN" altLang="zh-CN" sz="2800" dirty="0"/>
              <a:t>严格：如果不同的输入，走相同的路径，则认为这些输入是等价的，只测试一个即可。</a:t>
            </a:r>
            <a:endParaRPr lang="en-US" altLang="zh-CN" sz="2800" dirty="0"/>
          </a:p>
          <a:p>
            <a:endParaRPr lang="zh-CN"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83568" y="692696"/>
            <a:ext cx="6768752" cy="5076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7347" y="548426"/>
            <a:ext cx="7218945" cy="5414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4400" y="274638"/>
            <a:ext cx="7772400" cy="706090"/>
          </a:xfrm>
        </p:spPr>
        <p:txBody>
          <a:bodyPr>
            <a:normAutofit fontScale="90000"/>
          </a:bodyPr>
          <a:lstStyle/>
          <a:p>
            <a:r>
              <a:rPr lang="zh-CN" altLang="en-US" dirty="0" smtClean="0"/>
              <a:t>边界值</a:t>
            </a:r>
            <a:endParaRPr lang="zh-CN" altLang="en-US" dirty="0"/>
          </a:p>
        </p:txBody>
      </p:sp>
      <p:sp>
        <p:nvSpPr>
          <p:cNvPr id="3" name="内容占位符 2"/>
          <p:cNvSpPr>
            <a:spLocks noGrp="1"/>
          </p:cNvSpPr>
          <p:nvPr>
            <p:ph sz="quarter" idx="1"/>
          </p:nvPr>
        </p:nvSpPr>
        <p:spPr>
          <a:xfrm>
            <a:off x="611560" y="1124744"/>
            <a:ext cx="7772400" cy="4572000"/>
          </a:xfrm>
        </p:spPr>
        <p:txBody>
          <a:bodyPr/>
          <a:lstStyle/>
          <a:p>
            <a:r>
              <a:rPr lang="zh-CN" altLang="en-US" dirty="0" smtClean="0"/>
              <a:t>边界值</a:t>
            </a:r>
            <a:r>
              <a:rPr lang="zh-CN" altLang="zh-CN" dirty="0" smtClean="0"/>
              <a:t>－</a:t>
            </a:r>
            <a:r>
              <a:rPr lang="zh-CN" altLang="zh-CN" dirty="0"/>
              <a:t>等价类</a:t>
            </a:r>
            <a:r>
              <a:rPr lang="zh-CN" altLang="zh-CN" dirty="0" smtClean="0"/>
              <a:t>补充</a:t>
            </a:r>
            <a:endParaRPr lang="en-US" altLang="zh-CN" dirty="0" smtClean="0"/>
          </a:p>
          <a:p>
            <a:r>
              <a:rPr lang="zh-CN" altLang="zh-CN" sz="1800" dirty="0"/>
              <a:t>边界值：系统出错最容易在边界位置</a:t>
            </a:r>
            <a:endParaRPr lang="zh-CN" altLang="zh-CN" sz="1800" dirty="0"/>
          </a:p>
          <a:p>
            <a:r>
              <a:rPr lang="zh-CN" altLang="zh-CN" sz="1800" dirty="0" smtClean="0"/>
              <a:t>上</a:t>
            </a:r>
            <a:r>
              <a:rPr lang="zh-CN" altLang="zh-CN" sz="1800" dirty="0"/>
              <a:t>点：与区间（开、闭）</a:t>
            </a:r>
            <a:r>
              <a:rPr lang="zh-CN" altLang="zh-CN" sz="1800" b="1" dirty="0"/>
              <a:t>无</a:t>
            </a:r>
            <a:r>
              <a:rPr lang="zh-CN" altLang="zh-CN" sz="1800" dirty="0"/>
              <a:t>关，直接取两端</a:t>
            </a:r>
            <a:endParaRPr lang="zh-CN" altLang="zh-CN" sz="1800" dirty="0"/>
          </a:p>
          <a:p>
            <a:r>
              <a:rPr lang="zh-CN" altLang="zh-CN" sz="1800" dirty="0" smtClean="0"/>
              <a:t>内点</a:t>
            </a:r>
            <a:r>
              <a:rPr lang="zh-CN" altLang="zh-CN" sz="1800" dirty="0"/>
              <a:t>：与区间（开、闭）</a:t>
            </a:r>
            <a:r>
              <a:rPr lang="zh-CN" altLang="zh-CN" sz="1800" b="1" dirty="0"/>
              <a:t>无</a:t>
            </a:r>
            <a:r>
              <a:rPr lang="zh-CN" altLang="zh-CN" sz="1800" dirty="0"/>
              <a:t>关，取中间的任意值</a:t>
            </a:r>
            <a:endParaRPr lang="zh-CN" altLang="zh-CN" sz="1800" dirty="0"/>
          </a:p>
          <a:p>
            <a:r>
              <a:rPr lang="zh-CN" altLang="zh-CN" sz="1800" dirty="0" smtClean="0"/>
              <a:t>离</a:t>
            </a:r>
            <a:r>
              <a:rPr lang="zh-CN" altLang="zh-CN" sz="1800" dirty="0"/>
              <a:t>点：与区间（开、闭）</a:t>
            </a:r>
            <a:r>
              <a:rPr lang="zh-CN" altLang="zh-CN" sz="1800" b="1" dirty="0"/>
              <a:t>有</a:t>
            </a:r>
            <a:r>
              <a:rPr lang="zh-CN" altLang="zh-CN" sz="1800" dirty="0"/>
              <a:t>关，</a:t>
            </a:r>
            <a:r>
              <a:rPr lang="zh-CN" altLang="zh-CN" sz="1800" b="1" dirty="0"/>
              <a:t>与上点互为</a:t>
            </a:r>
            <a:r>
              <a:rPr lang="zh-CN" altLang="zh-CN" sz="1800" b="1" dirty="0" smtClean="0"/>
              <a:t>有效</a:t>
            </a:r>
            <a:endParaRPr lang="zh-CN" altLang="zh-CN" sz="1800" dirty="0"/>
          </a:p>
          <a:p>
            <a:r>
              <a:rPr lang="zh-CN" altLang="zh-CN" sz="1800" dirty="0"/>
              <a:t>用法：在（有序、有范围）等价类的基础上</a:t>
            </a:r>
            <a:r>
              <a:rPr lang="zh-CN" altLang="zh-CN" sz="1800" dirty="0" smtClean="0"/>
              <a:t>使用</a:t>
            </a:r>
            <a:endParaRPr lang="en-US" altLang="zh-CN" sz="1800" dirty="0" smtClean="0"/>
          </a:p>
          <a:p>
            <a:pPr marL="0" indent="0">
              <a:buNone/>
            </a:pPr>
            <a:r>
              <a:rPr lang="zh-CN" altLang="en-US" sz="1800" dirty="0" smtClean="0"/>
              <a:t>年龄输入例子：</a:t>
            </a:r>
            <a:endParaRPr lang="en-US" altLang="zh-CN" sz="1800" dirty="0" smtClean="0"/>
          </a:p>
          <a:p>
            <a:pPr marL="0" indent="0">
              <a:buNone/>
            </a:pPr>
            <a:r>
              <a:rPr lang="zh-CN" altLang="en-US" sz="1800" dirty="0"/>
              <a:t>上</a:t>
            </a:r>
            <a:r>
              <a:rPr lang="zh-CN" altLang="en-US" sz="1800" dirty="0" smtClean="0"/>
              <a:t>点：</a:t>
            </a:r>
            <a:r>
              <a:rPr lang="en-US" altLang="zh-CN" sz="1800" dirty="0" smtClean="0"/>
              <a:t>1</a:t>
            </a:r>
            <a:r>
              <a:rPr lang="zh-CN" altLang="en-US" sz="1800" dirty="0" smtClean="0"/>
              <a:t>、</a:t>
            </a:r>
            <a:r>
              <a:rPr lang="en-US" altLang="zh-CN" sz="1800" dirty="0" smtClean="0"/>
              <a:t>150</a:t>
            </a:r>
            <a:endParaRPr lang="en-US" altLang="zh-CN" sz="1800" dirty="0" smtClean="0"/>
          </a:p>
          <a:p>
            <a:pPr marL="0" indent="0">
              <a:buNone/>
            </a:pPr>
            <a:r>
              <a:rPr lang="zh-CN" altLang="en-US" sz="1800" dirty="0" smtClean="0"/>
              <a:t>内点：</a:t>
            </a:r>
            <a:r>
              <a:rPr lang="en-US" altLang="zh-CN" sz="1800" dirty="0" smtClean="0"/>
              <a:t>100</a:t>
            </a:r>
            <a:endParaRPr lang="en-US" altLang="zh-CN" sz="1800" dirty="0" smtClean="0"/>
          </a:p>
          <a:p>
            <a:pPr marL="0" indent="0">
              <a:buNone/>
            </a:pPr>
            <a:r>
              <a:rPr lang="zh-CN" altLang="en-US" sz="1800" dirty="0" smtClean="0"/>
              <a:t>离点：</a:t>
            </a:r>
            <a:r>
              <a:rPr lang="en-US" altLang="zh-CN" sz="1800" dirty="0" smtClean="0"/>
              <a:t>200</a:t>
            </a:r>
            <a:endParaRPr lang="zh-CN" altLang="zh-CN" sz="1800" dirty="0"/>
          </a:p>
          <a:p>
            <a:endParaRPr lang="zh-CN" alt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边界值分析法分类</a:t>
            </a:r>
            <a:r>
              <a:rPr lang="zh-CN" altLang="en-US" dirty="0" smtClean="0"/>
              <a:t>：</a:t>
            </a:r>
            <a:endParaRPr lang="zh-CN" altLang="en-US" dirty="0"/>
          </a:p>
        </p:txBody>
      </p:sp>
      <p:sp>
        <p:nvSpPr>
          <p:cNvPr id="3" name="内容占位符 2"/>
          <p:cNvSpPr>
            <a:spLocks noGrp="1"/>
          </p:cNvSpPr>
          <p:nvPr>
            <p:ph sz="quarter" idx="1"/>
          </p:nvPr>
        </p:nvSpPr>
        <p:spPr/>
        <p:txBody>
          <a:bodyPr/>
          <a:lstStyle/>
          <a:p>
            <a:r>
              <a:rPr lang="zh-CN" altLang="en-US" dirty="0" smtClean="0"/>
              <a:t>标准</a:t>
            </a:r>
            <a:r>
              <a:rPr lang="zh-CN" altLang="en-US" dirty="0"/>
              <a:t>边界值分析</a:t>
            </a:r>
            <a:endParaRPr lang="zh-CN" altLang="en-US" dirty="0"/>
          </a:p>
          <a:p>
            <a:pPr marL="0" indent="0">
              <a:buNone/>
            </a:pPr>
            <a:r>
              <a:rPr lang="fr-FR" altLang="zh-CN" dirty="0"/>
              <a:t>Min </a:t>
            </a:r>
            <a:r>
              <a:rPr lang="fr-FR" altLang="zh-CN" dirty="0" smtClean="0"/>
              <a:t>   min</a:t>
            </a:r>
            <a:r>
              <a:rPr lang="en-US" altLang="zh-CN" dirty="0" smtClean="0"/>
              <a:t>-</a:t>
            </a:r>
            <a:r>
              <a:rPr lang="fr-FR" altLang="zh-CN" dirty="0" smtClean="0"/>
              <a:t>    </a:t>
            </a:r>
            <a:r>
              <a:rPr lang="fr-FR" altLang="zh-CN" dirty="0"/>
              <a:t>nom    </a:t>
            </a:r>
            <a:r>
              <a:rPr lang="fr-FR" altLang="zh-CN" dirty="0" smtClean="0"/>
              <a:t> max     max</a:t>
            </a:r>
            <a:r>
              <a:rPr lang="en-US" altLang="zh-CN" dirty="0" smtClean="0"/>
              <a:t>+</a:t>
            </a:r>
            <a:endParaRPr lang="zh-CN" altLang="en-US" dirty="0"/>
          </a:p>
          <a:p>
            <a:r>
              <a:rPr lang="zh-CN" altLang="en-US" dirty="0"/>
              <a:t>健壮边界值分析</a:t>
            </a:r>
            <a:endParaRPr lang="zh-CN" altLang="en-US" dirty="0"/>
          </a:p>
          <a:p>
            <a:pPr marL="0" indent="0">
              <a:buNone/>
            </a:pPr>
            <a:r>
              <a:rPr lang="fr-FR" altLang="zh-CN" dirty="0"/>
              <a:t>Min- </a:t>
            </a:r>
            <a:r>
              <a:rPr lang="fr-FR" altLang="zh-CN" dirty="0" smtClean="0"/>
              <a:t>  Min   </a:t>
            </a:r>
            <a:r>
              <a:rPr lang="fr-FR" altLang="zh-CN" dirty="0"/>
              <a:t>min+   nom    max-    </a:t>
            </a:r>
            <a:r>
              <a:rPr lang="fr-FR" altLang="zh-CN" dirty="0" smtClean="0"/>
              <a:t>max  </a:t>
            </a:r>
            <a:r>
              <a:rPr lang="fr-FR" altLang="zh-CN" dirty="0"/>
              <a:t>Max</a:t>
            </a:r>
            <a:r>
              <a:rPr lang="fr-FR" altLang="zh-CN" dirty="0" smtClean="0"/>
              <a:t>+</a:t>
            </a:r>
            <a:endParaRPr lang="fr-FR" altLang="zh-CN" dirty="0" smtClean="0"/>
          </a:p>
          <a:p>
            <a:pPr marL="0" indent="0">
              <a:buNone/>
            </a:pPr>
            <a:endParaRPr lang="fr-FR" altLang="zh-CN" dirty="0" smtClean="0"/>
          </a:p>
          <a:p>
            <a:r>
              <a:rPr lang="zh-CN" altLang="en-US" dirty="0"/>
              <a:t>例子：</a:t>
            </a:r>
            <a:endParaRPr lang="en-US" altLang="zh-CN" dirty="0"/>
          </a:p>
          <a:p>
            <a:pPr marL="0" lvl="0" indent="0">
              <a:buNone/>
            </a:pPr>
            <a:r>
              <a:rPr lang="en-US" altLang="zh-CN" dirty="0"/>
              <a:t>0 &lt;= x &lt;=100</a:t>
            </a:r>
            <a:endParaRPr lang="zh-CN" altLang="en-US" dirty="0"/>
          </a:p>
          <a:p>
            <a:pPr marL="0" lvl="0" indent="0">
              <a:buNone/>
            </a:pPr>
            <a:r>
              <a:rPr lang="en-US" altLang="zh-CN" dirty="0"/>
              <a:t>0 &lt; x &lt; 100</a:t>
            </a:r>
            <a:endParaRPr lang="zh-CN" altLang="en-US" dirty="0"/>
          </a:p>
          <a:p>
            <a:pPr marL="0" indent="0">
              <a:buNone/>
            </a:pPr>
            <a:endParaRPr lang="zh-CN" altLang="en-US" dirty="0"/>
          </a:p>
          <a:p>
            <a:endParaRPr lang="zh-CN" alt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边界值</a:t>
            </a:r>
            <a:endParaRPr lang="zh-CN" altLang="en-US" dirty="0"/>
          </a:p>
        </p:txBody>
      </p:sp>
      <p:sp>
        <p:nvSpPr>
          <p:cNvPr id="3" name="内容占位符 2"/>
          <p:cNvSpPr>
            <a:spLocks noGrp="1"/>
          </p:cNvSpPr>
          <p:nvPr>
            <p:ph sz="quarter" idx="1"/>
          </p:nvPr>
        </p:nvSpPr>
        <p:spPr/>
        <p:txBody>
          <a:bodyPr/>
          <a:lstStyle/>
          <a:p>
            <a:r>
              <a:rPr lang="zh-CN" altLang="en-US" sz="2800" dirty="0" smtClean="0"/>
              <a:t>有</a:t>
            </a:r>
            <a:r>
              <a:rPr lang="zh-CN" altLang="en-US" sz="2800" dirty="0"/>
              <a:t>两个输入变量</a:t>
            </a:r>
            <a:r>
              <a:rPr lang="en-US" altLang="zh-CN" sz="2800" dirty="0"/>
              <a:t>x (</a:t>
            </a:r>
            <a:r>
              <a:rPr lang="en-US" altLang="zh-CN" sz="3200" dirty="0"/>
              <a:t>A</a:t>
            </a:r>
            <a:r>
              <a:rPr lang="en-US" altLang="zh-CN" sz="2800" dirty="0"/>
              <a:t> ≤</a:t>
            </a:r>
            <a:r>
              <a:rPr lang="en-US" altLang="zh-CN" sz="2800" dirty="0" err="1"/>
              <a:t>x≤B</a:t>
            </a:r>
            <a:r>
              <a:rPr lang="en-US" altLang="zh-CN" sz="2800" dirty="0"/>
              <a:t>)</a:t>
            </a:r>
            <a:r>
              <a:rPr lang="zh-CN" altLang="en-US" sz="2800" dirty="0"/>
              <a:t>和</a:t>
            </a:r>
            <a:r>
              <a:rPr lang="en-US" altLang="zh-CN" sz="2800" dirty="0"/>
              <a:t>y(</a:t>
            </a:r>
            <a:r>
              <a:rPr lang="en-US" altLang="zh-CN" sz="2800" dirty="0" err="1"/>
              <a:t>C≤y≤D</a:t>
            </a:r>
            <a:r>
              <a:rPr lang="en-US" altLang="zh-CN" sz="2800" dirty="0"/>
              <a:t>)</a:t>
            </a:r>
            <a:r>
              <a:rPr lang="zh-CN" altLang="en-US" sz="2800" dirty="0"/>
              <a:t>的程序</a:t>
            </a:r>
            <a:r>
              <a:rPr lang="en-US" altLang="zh-CN" sz="2800" dirty="0"/>
              <a:t>F</a:t>
            </a:r>
            <a:r>
              <a:rPr lang="zh-CN" altLang="en-US" sz="2800" dirty="0"/>
              <a:t>的边界值分析</a:t>
            </a:r>
            <a:r>
              <a:rPr lang="zh-CN" altLang="en-US" sz="2800" dirty="0" smtClean="0"/>
              <a:t>测试标准用例</a:t>
            </a:r>
            <a:r>
              <a:rPr lang="zh-CN" altLang="en-US" sz="2800" dirty="0"/>
              <a:t>如下：</a:t>
            </a:r>
            <a:endParaRPr lang="zh-CN" altLang="en-US" sz="2800" dirty="0"/>
          </a:p>
          <a:p>
            <a:pPr>
              <a:buNone/>
            </a:pPr>
            <a:r>
              <a:rPr lang="zh-CN" altLang="en-US" sz="2800" dirty="0"/>
              <a:t> </a:t>
            </a:r>
            <a:r>
              <a:rPr lang="fr-FR" altLang="zh-CN" sz="2800" dirty="0"/>
              <a:t>{ &lt;xnom,ymin&gt;, &lt;xnom,ymin-&gt;, &lt;xnom,ynom&gt;, </a:t>
            </a:r>
            <a:endParaRPr lang="fr-FR" altLang="zh-CN" sz="2800" dirty="0"/>
          </a:p>
          <a:p>
            <a:pPr>
              <a:buNone/>
            </a:pPr>
            <a:r>
              <a:rPr lang="fr-FR" altLang="zh-CN" sz="2800" dirty="0"/>
              <a:t>   &lt;xnom,ymax&gt;, &lt;xnom,ymax+&gt;, &lt;xmin,ynom&gt;, &lt;xmin-,ynom&gt;, &lt;xmax,ynom&gt;, &lt;xmax+,ynom&gt; </a:t>
            </a:r>
            <a:r>
              <a:rPr lang="fr-FR" altLang="zh-CN" sz="2800" dirty="0" smtClean="0"/>
              <a:t>}</a:t>
            </a:r>
            <a:endParaRPr lang="fr-FR" altLang="zh-CN" sz="2800" dirty="0" smtClean="0"/>
          </a:p>
          <a:p>
            <a:pPr>
              <a:buNone/>
            </a:pPr>
            <a:endParaRPr lang="fr-FR" altLang="zh-CN" sz="2800" dirty="0" smtClean="0"/>
          </a:p>
          <a:p>
            <a:pPr>
              <a:buNone/>
            </a:pPr>
            <a:endParaRPr lang="fr-FR" altLang="zh-CN" sz="2800" dirty="0"/>
          </a:p>
          <a:p>
            <a:endParaRPr lang="zh-CN"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523538" y="692696"/>
            <a:ext cx="7772400" cy="829072"/>
          </a:xfrm>
        </p:spPr>
        <p:txBody>
          <a:bodyPr>
            <a:normAutofit lnSpcReduction="10000"/>
          </a:bodyPr>
          <a:lstStyle/>
          <a:p>
            <a:r>
              <a:rPr lang="zh-CN" altLang="en-US" b="1" dirty="0"/>
              <a:t>例</a:t>
            </a:r>
            <a:r>
              <a:rPr lang="en-US" altLang="zh-CN" b="1" dirty="0"/>
              <a:t>2</a:t>
            </a:r>
            <a:r>
              <a:rPr lang="zh-CN" altLang="en-US" b="1" dirty="0"/>
              <a:t>：</a:t>
            </a:r>
            <a:r>
              <a:rPr lang="zh-CN" altLang="en-US" dirty="0"/>
              <a:t>有二元函数</a:t>
            </a:r>
            <a:r>
              <a:rPr lang="en-US" altLang="zh-CN" dirty="0"/>
              <a:t>f(</a:t>
            </a:r>
            <a:r>
              <a:rPr lang="en-US" altLang="zh-CN" dirty="0" err="1"/>
              <a:t>x,y</a:t>
            </a:r>
            <a:r>
              <a:rPr lang="en-US" altLang="zh-CN" dirty="0"/>
              <a:t>)</a:t>
            </a:r>
            <a:r>
              <a:rPr lang="zh-CN" altLang="en-US" dirty="0"/>
              <a:t>，其中</a:t>
            </a:r>
            <a:r>
              <a:rPr lang="en-US" altLang="zh-CN" dirty="0"/>
              <a:t>x∈[1,12]</a:t>
            </a:r>
            <a:r>
              <a:rPr lang="zh-CN" altLang="en-US" dirty="0"/>
              <a:t>，</a:t>
            </a:r>
            <a:r>
              <a:rPr lang="en-US" altLang="zh-CN" dirty="0"/>
              <a:t>y∈[1,31]</a:t>
            </a:r>
            <a:r>
              <a:rPr lang="zh-CN" altLang="en-US" dirty="0"/>
              <a:t>。 则采用边界值分析法设计的测试用例是：</a:t>
            </a:r>
            <a:endParaRPr lang="zh-CN" altLang="en-US" dirty="0"/>
          </a:p>
          <a:p>
            <a:pPr marL="0" indent="0">
              <a:buNone/>
            </a:pPr>
            <a:endParaRPr lang="zh-CN" altLang="en-US" dirty="0"/>
          </a:p>
        </p:txBody>
      </p:sp>
      <p:sp>
        <p:nvSpPr>
          <p:cNvPr id="4" name="TextBox 3"/>
          <p:cNvSpPr txBox="1"/>
          <p:nvPr/>
        </p:nvSpPr>
        <p:spPr>
          <a:xfrm>
            <a:off x="611560" y="2154922"/>
            <a:ext cx="7616059" cy="369332"/>
          </a:xfrm>
          <a:prstGeom prst="rect">
            <a:avLst/>
          </a:prstGeom>
          <a:noFill/>
        </p:spPr>
        <p:txBody>
          <a:bodyPr wrap="none" rtlCol="0">
            <a:spAutoFit/>
          </a:bodyPr>
          <a:lstStyle/>
          <a:p>
            <a:r>
              <a:rPr lang="zh-CN" altLang="en-US" dirty="0"/>
              <a:t> </a:t>
            </a:r>
            <a:r>
              <a:rPr lang="en-US" altLang="zh-CN" dirty="0"/>
              <a:t>{ &lt;1,15&gt;, &lt;0,15&gt;, &lt;12,15&gt;, &lt;13,15&gt;, &lt;6,15&gt;, &lt;6,1&gt;, &lt;6,0&gt;, &lt;6,31&gt;, &lt;6,32&gt;}</a:t>
            </a:r>
            <a:endParaRPr lang="zh-CN" altLang="en-US" dirty="0"/>
          </a:p>
        </p:txBody>
      </p:sp>
      <p:sp>
        <p:nvSpPr>
          <p:cNvPr id="5" name="矩形 4"/>
          <p:cNvSpPr/>
          <p:nvPr/>
        </p:nvSpPr>
        <p:spPr>
          <a:xfrm>
            <a:off x="899592" y="3212976"/>
            <a:ext cx="6984776" cy="646331"/>
          </a:xfrm>
          <a:prstGeom prst="rect">
            <a:avLst/>
          </a:prstGeom>
        </p:spPr>
        <p:txBody>
          <a:bodyPr wrap="square">
            <a:spAutoFit/>
          </a:bodyPr>
          <a:lstStyle/>
          <a:p>
            <a:pPr marL="285750" indent="-285750">
              <a:buFont typeface="Wingdings" panose="05000000000000000000" pitchFamily="2" charset="2"/>
              <a:buChar char="Ø"/>
            </a:pPr>
            <a:r>
              <a:rPr lang="zh-CN" altLang="en-US" b="1" dirty="0"/>
              <a:t>推论：对于一个含有</a:t>
            </a:r>
            <a:r>
              <a:rPr lang="en-US" altLang="zh-CN" b="1" dirty="0"/>
              <a:t>n</a:t>
            </a:r>
            <a:r>
              <a:rPr lang="zh-CN" altLang="en-US" b="1" dirty="0"/>
              <a:t>个变量的程序，采用边界值分析法测试程序，会产生</a:t>
            </a:r>
            <a:r>
              <a:rPr lang="en-US" altLang="zh-CN" b="1" dirty="0"/>
              <a:t>4n+1</a:t>
            </a:r>
            <a:r>
              <a:rPr lang="zh-CN" altLang="en-US" b="1" dirty="0"/>
              <a:t>个测试用例。</a:t>
            </a:r>
            <a:endParaRPr lang="zh-CN" altLang="en-US" b="1" dirty="0"/>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判定表</a:t>
            </a:r>
            <a:endParaRPr lang="zh-CN" altLang="en-US" dirty="0"/>
          </a:p>
        </p:txBody>
      </p:sp>
      <p:sp>
        <p:nvSpPr>
          <p:cNvPr id="3" name="内容占位符 2"/>
          <p:cNvSpPr>
            <a:spLocks noGrp="1"/>
          </p:cNvSpPr>
          <p:nvPr>
            <p:ph sz="quarter" idx="1"/>
          </p:nvPr>
        </p:nvSpPr>
        <p:spPr/>
        <p:txBody>
          <a:bodyPr>
            <a:normAutofit/>
          </a:bodyPr>
          <a:lstStyle/>
          <a:p>
            <a:r>
              <a:rPr lang="zh-CN" altLang="zh-CN" b="1" dirty="0" smtClean="0"/>
              <a:t>判</a:t>
            </a:r>
            <a:r>
              <a:rPr lang="zh-CN" altLang="en-US" b="1" dirty="0" smtClean="0"/>
              <a:t>定表</a:t>
            </a:r>
            <a:endParaRPr lang="en-US" altLang="zh-CN" b="1" dirty="0" smtClean="0"/>
          </a:p>
          <a:p>
            <a:pPr marL="0" indent="0">
              <a:buNone/>
            </a:pPr>
            <a:r>
              <a:rPr lang="zh-CN" altLang="zh-CN" sz="2000" dirty="0"/>
              <a:t>笛卡尔积</a:t>
            </a:r>
            <a:endParaRPr lang="en-US" altLang="zh-CN" sz="2000" dirty="0"/>
          </a:p>
          <a:p>
            <a:pPr marL="0" indent="0">
              <a:buNone/>
            </a:pPr>
            <a:r>
              <a:rPr lang="zh-CN" altLang="zh-CN" sz="2000" dirty="0"/>
              <a:t>集合特性：确定性、无序性、唯一性</a:t>
            </a:r>
            <a:r>
              <a:rPr lang="zh-CN" altLang="en-US" sz="2000" dirty="0" smtClean="0"/>
              <a:t>。</a:t>
            </a:r>
            <a:endParaRPr lang="en-US" altLang="zh-CN" sz="2000" dirty="0" smtClean="0"/>
          </a:p>
          <a:p>
            <a:pPr marL="0" indent="0">
              <a:buNone/>
            </a:pPr>
            <a:r>
              <a:rPr lang="en-US" altLang="zh-CN" sz="2000" b="1" dirty="0" smtClean="0"/>
              <a:t>4</a:t>
            </a:r>
            <a:r>
              <a:rPr lang="zh-CN" altLang="en-US" sz="2000" b="1" dirty="0" smtClean="0"/>
              <a:t>个输入条件，每个条件</a:t>
            </a:r>
            <a:r>
              <a:rPr lang="en-US" altLang="zh-CN" sz="2000" b="1" dirty="0" smtClean="0"/>
              <a:t>3</a:t>
            </a:r>
            <a:r>
              <a:rPr lang="zh-CN" altLang="en-US" sz="2000" b="1" dirty="0" smtClean="0"/>
              <a:t>种取值则：</a:t>
            </a:r>
            <a:endParaRPr lang="en-US" altLang="zh-CN" sz="2000" b="1" dirty="0" smtClean="0"/>
          </a:p>
          <a:p>
            <a:pPr marL="0" indent="0">
              <a:buNone/>
            </a:pPr>
            <a:r>
              <a:rPr lang="zh-CN" altLang="zh-CN" sz="2000" dirty="0" smtClean="0"/>
              <a:t>判定</a:t>
            </a:r>
            <a:r>
              <a:rPr lang="zh-CN" altLang="zh-CN" sz="2000" dirty="0"/>
              <a:t>表（笛卡尔积）：</a:t>
            </a:r>
            <a:r>
              <a:rPr lang="en-US" altLang="zh-CN" sz="2000" dirty="0"/>
              <a:t>3</a:t>
            </a:r>
            <a:r>
              <a:rPr lang="en-US" altLang="zh-CN" sz="2000" baseline="30000" dirty="0"/>
              <a:t>4</a:t>
            </a:r>
            <a:r>
              <a:rPr lang="zh-CN" altLang="zh-CN" sz="2000" dirty="0"/>
              <a:t>＝</a:t>
            </a:r>
            <a:r>
              <a:rPr lang="en-US" altLang="zh-CN" sz="2000" dirty="0" smtClean="0"/>
              <a:t>81</a:t>
            </a:r>
            <a:r>
              <a:rPr lang="zh-CN" altLang="en-US" sz="2000" dirty="0" smtClean="0"/>
              <a:t>（个）</a:t>
            </a:r>
            <a:endParaRPr lang="en-US" altLang="zh-CN" sz="2000" dirty="0" smtClean="0"/>
          </a:p>
          <a:p>
            <a:pPr marL="0" indent="0">
              <a:buNone/>
            </a:pPr>
            <a:r>
              <a:rPr lang="zh-CN" altLang="en-US" sz="2000" dirty="0" smtClean="0"/>
              <a:t>一般结合“因果图”、“正交法”科学的选择测试。</a:t>
            </a:r>
            <a:endParaRPr lang="en-US" altLang="zh-CN" sz="2000" dirty="0" smtClean="0"/>
          </a:p>
          <a:p>
            <a:r>
              <a:rPr lang="zh-CN" altLang="en-US" b="1" dirty="0" smtClean="0"/>
              <a:t>判定表例子：密码修改</a:t>
            </a:r>
            <a:endParaRPr lang="zh-CN" altLang="zh-CN" b="1" dirty="0"/>
          </a:p>
        </p:txBody>
      </p:sp>
      <p:pic>
        <p:nvPicPr>
          <p:cNvPr id="307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788024" y="3933056"/>
            <a:ext cx="3402013" cy="2640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判定表</a:t>
            </a:r>
            <a:endParaRPr lang="zh-CN" altLang="en-US" dirty="0"/>
          </a:p>
        </p:txBody>
      </p:sp>
      <p:sp>
        <p:nvSpPr>
          <p:cNvPr id="4" name="TextBox 3"/>
          <p:cNvSpPr txBox="1"/>
          <p:nvPr/>
        </p:nvSpPr>
        <p:spPr>
          <a:xfrm>
            <a:off x="107505" y="1412776"/>
            <a:ext cx="8928991" cy="5355312"/>
          </a:xfrm>
          <a:prstGeom prst="rect">
            <a:avLst/>
          </a:prstGeom>
          <a:noFill/>
        </p:spPr>
        <p:txBody>
          <a:bodyPr wrap="square" rtlCol="0">
            <a:spAutoFit/>
          </a:bodyPr>
          <a:lstStyle/>
          <a:p>
            <a:r>
              <a:rPr lang="zh-CN" altLang="en-US" b="1" dirty="0" smtClean="0"/>
              <a:t>需求描述：</a:t>
            </a:r>
            <a:endParaRPr lang="en-US" altLang="zh-CN" b="1" dirty="0" smtClean="0"/>
          </a:p>
          <a:p>
            <a:r>
              <a:rPr lang="zh-CN" altLang="zh-CN" dirty="0" smtClean="0"/>
              <a:t>密码</a:t>
            </a:r>
            <a:r>
              <a:rPr lang="zh-CN" altLang="zh-CN" dirty="0"/>
              <a:t>修改</a:t>
            </a:r>
            <a:r>
              <a:rPr lang="zh-CN" altLang="en-US" dirty="0"/>
              <a:t>需求：</a:t>
            </a:r>
            <a:r>
              <a:rPr lang="zh-CN" altLang="zh-CN" dirty="0"/>
              <a:t>若需修改密码，系统验证旧密码正确，两个新密码相同，则更新密码</a:t>
            </a:r>
            <a:r>
              <a:rPr lang="zh-CN" altLang="zh-CN" dirty="0" smtClean="0"/>
              <a:t>，</a:t>
            </a:r>
            <a:endParaRPr lang="en-US" altLang="zh-CN" dirty="0" smtClean="0"/>
          </a:p>
          <a:p>
            <a:r>
              <a:rPr lang="zh-CN" altLang="zh-CN" dirty="0" smtClean="0"/>
              <a:t>旧</a:t>
            </a:r>
            <a:r>
              <a:rPr lang="zh-CN" altLang="zh-CN" dirty="0"/>
              <a:t>密码即失效，其他修改项也生效，并提示“用户信息修改成功”； 若旧密码不正确</a:t>
            </a:r>
            <a:r>
              <a:rPr lang="zh-CN" altLang="zh-CN" dirty="0" smtClean="0"/>
              <a:t>，</a:t>
            </a:r>
            <a:endParaRPr lang="en-US" altLang="zh-CN" dirty="0" smtClean="0"/>
          </a:p>
          <a:p>
            <a:r>
              <a:rPr lang="zh-CN" altLang="zh-CN" dirty="0" smtClean="0"/>
              <a:t>则</a:t>
            </a:r>
            <a:r>
              <a:rPr lang="zh-CN" altLang="zh-CN" dirty="0"/>
              <a:t>提示“用户密码错”，系统将不修改个人信息；若两个新密码不同，则提示“新</a:t>
            </a:r>
            <a:r>
              <a:rPr lang="zh-CN" altLang="zh-CN" dirty="0" smtClean="0"/>
              <a:t>密码</a:t>
            </a:r>
            <a:endParaRPr lang="en-US" altLang="zh-CN" dirty="0" smtClean="0"/>
          </a:p>
          <a:p>
            <a:r>
              <a:rPr lang="zh-CN" altLang="zh-CN" dirty="0" smtClean="0"/>
              <a:t>与</a:t>
            </a:r>
            <a:r>
              <a:rPr lang="zh-CN" altLang="zh-CN" dirty="0"/>
              <a:t>验证新密码不同”，系统将不修改个人信息。</a:t>
            </a:r>
            <a:endParaRPr lang="en-US" altLang="zh-CN" dirty="0"/>
          </a:p>
          <a:p>
            <a:r>
              <a:rPr lang="zh-CN" altLang="zh-CN" dirty="0"/>
              <a:t>若只修改密码外其他信息，则不需输入两个新密码，系统只验证旧密码正确，就成功</a:t>
            </a:r>
            <a:r>
              <a:rPr lang="zh-CN" altLang="zh-CN" dirty="0" smtClean="0"/>
              <a:t>更</a:t>
            </a:r>
            <a:endParaRPr lang="en-US" altLang="zh-CN" dirty="0" smtClean="0"/>
          </a:p>
          <a:p>
            <a:r>
              <a:rPr lang="zh-CN" altLang="zh-CN" dirty="0" smtClean="0"/>
              <a:t>改</a:t>
            </a:r>
            <a:r>
              <a:rPr lang="zh-CN" altLang="zh-CN" dirty="0"/>
              <a:t>个人信息，并提示“用户信息修改成功”；如果系统验证旧密码输入不正确，则</a:t>
            </a:r>
            <a:r>
              <a:rPr lang="zh-CN" altLang="zh-CN" dirty="0" smtClean="0"/>
              <a:t>提示</a:t>
            </a:r>
            <a:endParaRPr lang="en-US" altLang="zh-CN" dirty="0" smtClean="0"/>
          </a:p>
          <a:p>
            <a:r>
              <a:rPr lang="zh-CN" altLang="zh-CN" dirty="0" smtClean="0"/>
              <a:t>“用户密码错”</a:t>
            </a:r>
            <a:r>
              <a:rPr lang="zh-CN" altLang="zh-CN" dirty="0"/>
              <a:t>。</a:t>
            </a:r>
            <a:endParaRPr lang="zh-CN" altLang="zh-CN" dirty="0"/>
          </a:p>
          <a:p>
            <a:r>
              <a:rPr lang="en-US" altLang="zh-CN" dirty="0"/>
              <a:t>1</a:t>
            </a:r>
            <a:r>
              <a:rPr lang="zh-CN" altLang="zh-CN" dirty="0"/>
              <a:t>、需求分析</a:t>
            </a:r>
            <a:endParaRPr lang="zh-CN" altLang="zh-CN" dirty="0"/>
          </a:p>
          <a:p>
            <a:r>
              <a:rPr lang="zh-CN" altLang="zh-CN" dirty="0"/>
              <a:t>条件：旧密码是否正确、两个新密码是否相同、是否修改其他</a:t>
            </a:r>
            <a:r>
              <a:rPr lang="zh-CN" altLang="zh-CN" dirty="0" smtClean="0"/>
              <a:t>信息</a:t>
            </a:r>
            <a:r>
              <a:rPr lang="zh-CN" altLang="en-US" dirty="0" smtClean="0"/>
              <a:t>。</a:t>
            </a:r>
            <a:endParaRPr lang="zh-CN" altLang="zh-CN" dirty="0"/>
          </a:p>
          <a:p>
            <a:r>
              <a:rPr lang="zh-CN" altLang="zh-CN" dirty="0"/>
              <a:t>结果：信息修改成功、旧密码错误、新密码</a:t>
            </a:r>
            <a:r>
              <a:rPr lang="zh-CN" altLang="zh-CN" dirty="0" smtClean="0"/>
              <a:t>不同</a:t>
            </a:r>
            <a:r>
              <a:rPr lang="zh-CN" altLang="en-US" dirty="0" smtClean="0"/>
              <a:t>。</a:t>
            </a:r>
            <a:endParaRPr lang="en-US" altLang="zh-CN" dirty="0" smtClean="0"/>
          </a:p>
          <a:p>
            <a:r>
              <a:rPr lang="zh-CN" altLang="zh-CN" dirty="0"/>
              <a:t>实现的功能：</a:t>
            </a:r>
            <a:endParaRPr lang="zh-CN" altLang="zh-CN" dirty="0"/>
          </a:p>
          <a:p>
            <a:r>
              <a:rPr lang="en-US" altLang="zh-CN" dirty="0"/>
              <a:t>       1</a:t>
            </a:r>
            <a:r>
              <a:rPr lang="zh-CN" altLang="zh-CN" dirty="0"/>
              <a:t>、只修改密码</a:t>
            </a:r>
            <a:endParaRPr lang="zh-CN" altLang="zh-CN" dirty="0"/>
          </a:p>
          <a:p>
            <a:r>
              <a:rPr lang="en-US" altLang="zh-CN" dirty="0"/>
              <a:t>       2</a:t>
            </a:r>
            <a:r>
              <a:rPr lang="zh-CN" altLang="zh-CN" dirty="0"/>
              <a:t>、同时修改密码和其他信息</a:t>
            </a:r>
            <a:endParaRPr lang="zh-CN" altLang="zh-CN" dirty="0"/>
          </a:p>
          <a:p>
            <a:r>
              <a:rPr lang="en-US" altLang="zh-CN" dirty="0"/>
              <a:t>       3</a:t>
            </a:r>
            <a:r>
              <a:rPr lang="zh-CN" altLang="zh-CN" dirty="0"/>
              <a:t>、只修改其他信息？</a:t>
            </a:r>
            <a:r>
              <a:rPr lang="zh-CN" altLang="zh-CN" b="1" dirty="0">
                <a:solidFill>
                  <a:srgbClr val="FF0000"/>
                </a:solidFill>
              </a:rPr>
              <a:t>产生歧义</a:t>
            </a:r>
            <a:r>
              <a:rPr lang="zh-CN" altLang="zh-CN" dirty="0"/>
              <a:t>（可能清空密码</a:t>
            </a:r>
            <a:r>
              <a:rPr lang="zh-CN" altLang="zh-CN" dirty="0" smtClean="0"/>
              <a:t>）</a:t>
            </a:r>
            <a:endParaRPr lang="en-US" altLang="zh-CN" dirty="0" smtClean="0"/>
          </a:p>
          <a:p>
            <a:r>
              <a:rPr lang="en-US" altLang="zh-CN" dirty="0"/>
              <a:t> </a:t>
            </a:r>
            <a:r>
              <a:rPr lang="zh-CN" altLang="zh-CN" dirty="0"/>
              <a:t>解决建议：</a:t>
            </a:r>
            <a:endParaRPr lang="zh-CN" altLang="zh-CN" dirty="0"/>
          </a:p>
          <a:p>
            <a:r>
              <a:rPr lang="en-US" altLang="zh-CN" dirty="0"/>
              <a:t>       1</a:t>
            </a:r>
            <a:r>
              <a:rPr lang="zh-CN" altLang="zh-CN" dirty="0"/>
              <a:t>、增加是否修改密码的复选框；（最佳）</a:t>
            </a:r>
            <a:endParaRPr lang="zh-CN" altLang="zh-CN" dirty="0"/>
          </a:p>
          <a:p>
            <a:r>
              <a:rPr lang="en-US" altLang="zh-CN" dirty="0"/>
              <a:t>       2</a:t>
            </a:r>
            <a:r>
              <a:rPr lang="zh-CN" altLang="zh-CN" dirty="0"/>
              <a:t>、增加需求：</a:t>
            </a:r>
            <a:r>
              <a:rPr lang="zh-CN" altLang="zh-CN" b="1" dirty="0"/>
              <a:t>密码不允许为空（如果不输入新密码，认为只改信息）</a:t>
            </a:r>
            <a:endParaRPr lang="zh-CN" altLang="zh-CN" dirty="0"/>
          </a:p>
          <a:p>
            <a:endParaRPr lang="zh-CN"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判定表</a:t>
            </a:r>
            <a:endParaRPr lang="zh-CN" altLang="en-US" dirty="0"/>
          </a:p>
        </p:txBody>
      </p:sp>
      <p:pic>
        <p:nvPicPr>
          <p:cNvPr id="4098"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11185" y="1556792"/>
            <a:ext cx="9148073" cy="3031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对象 2"/>
          <p:cNvGraphicFramePr>
            <a:graphicFrameLocks noChangeAspect="1"/>
          </p:cNvGraphicFramePr>
          <p:nvPr/>
        </p:nvGraphicFramePr>
        <p:xfrm>
          <a:off x="3563887" y="5013176"/>
          <a:ext cx="1321333" cy="1197458"/>
        </p:xfrm>
        <a:graphic>
          <a:graphicData uri="http://schemas.openxmlformats.org/presentationml/2006/ole">
            <mc:AlternateContent xmlns:mc="http://schemas.openxmlformats.org/markup-compatibility/2006">
              <mc:Choice xmlns:v="urn:schemas-microsoft-com:vml" Requires="v">
                <p:oleObj spid="_x0000_s2101" name="工作表" showAsIcon="1" r:id="rId2" imgW="914400" imgH="828675" progId="Excel.Sheet.12">
                  <p:embed/>
                </p:oleObj>
              </mc:Choice>
              <mc:Fallback>
                <p:oleObj name="工作表" showAsIcon="1" r:id="rId2" imgW="914400" imgH="828675" progId="Excel.Sheet.12">
                  <p:embed/>
                  <p:pic>
                    <p:nvPicPr>
                      <p:cNvPr id="0" name="图片 2100"/>
                      <p:cNvPicPr/>
                      <p:nvPr/>
                    </p:nvPicPr>
                    <p:blipFill>
                      <a:blip r:embed="rId3"/>
                      <a:stretch>
                        <a:fillRect/>
                      </a:stretch>
                    </p:blipFill>
                    <p:spPr>
                      <a:xfrm>
                        <a:off x="3563887" y="5013176"/>
                        <a:ext cx="1321333" cy="1197458"/>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判定表</a:t>
            </a:r>
            <a:endParaRPr lang="zh-CN" altLang="en-US" dirty="0"/>
          </a:p>
        </p:txBody>
      </p:sp>
      <p:sp>
        <p:nvSpPr>
          <p:cNvPr id="3" name="内容占位符 2"/>
          <p:cNvSpPr>
            <a:spLocks noGrp="1"/>
          </p:cNvSpPr>
          <p:nvPr>
            <p:ph sz="quarter" idx="1"/>
          </p:nvPr>
        </p:nvSpPr>
        <p:spPr/>
        <p:txBody>
          <a:bodyPr/>
          <a:lstStyle/>
          <a:p>
            <a:r>
              <a:rPr lang="zh-CN" altLang="zh-CN" dirty="0" smtClean="0"/>
              <a:t>怎么</a:t>
            </a:r>
            <a:r>
              <a:rPr lang="zh-CN" altLang="en-US" dirty="0" smtClean="0"/>
              <a:t>使用判定表</a:t>
            </a:r>
            <a:r>
              <a:rPr lang="zh-CN" altLang="zh-CN" dirty="0" smtClean="0"/>
              <a:t>：</a:t>
            </a:r>
            <a:endParaRPr lang="zh-CN" altLang="zh-CN" dirty="0"/>
          </a:p>
          <a:p>
            <a:pPr marL="0" indent="0">
              <a:buNone/>
            </a:pPr>
            <a:r>
              <a:rPr lang="en-US" altLang="zh-CN" dirty="0" smtClean="0"/>
              <a:t> </a:t>
            </a:r>
            <a:r>
              <a:rPr lang="en-US" altLang="zh-CN" dirty="0"/>
              <a:t>1</a:t>
            </a:r>
            <a:r>
              <a:rPr lang="zh-CN" altLang="zh-CN" dirty="0"/>
              <a:t>、需求分析，找出条件和结果；</a:t>
            </a:r>
            <a:endParaRPr lang="zh-CN" altLang="zh-CN" dirty="0"/>
          </a:p>
          <a:p>
            <a:pPr marL="0" indent="0">
              <a:buNone/>
            </a:pPr>
            <a:r>
              <a:rPr lang="en-US" altLang="zh-CN" dirty="0" smtClean="0"/>
              <a:t>2</a:t>
            </a:r>
            <a:r>
              <a:rPr lang="zh-CN" altLang="zh-CN" dirty="0"/>
              <a:t>、将条件和结果分别填入判定表；</a:t>
            </a:r>
            <a:endParaRPr lang="zh-CN" altLang="zh-CN" dirty="0"/>
          </a:p>
          <a:p>
            <a:pPr marL="0" indent="0">
              <a:buNone/>
            </a:pPr>
            <a:r>
              <a:rPr lang="en-US" altLang="zh-CN" dirty="0" smtClean="0"/>
              <a:t>3</a:t>
            </a:r>
            <a:r>
              <a:rPr lang="zh-CN" altLang="zh-CN" dirty="0"/>
              <a:t>、将所有条件</a:t>
            </a:r>
            <a:r>
              <a:rPr lang="zh-CN" altLang="zh-CN" dirty="0" smtClean="0"/>
              <a:t>进行全</a:t>
            </a:r>
            <a:r>
              <a:rPr lang="zh-CN" altLang="zh-CN" dirty="0"/>
              <a:t>排列组合；</a:t>
            </a:r>
            <a:endParaRPr lang="zh-CN" altLang="zh-CN" dirty="0"/>
          </a:p>
          <a:p>
            <a:endParaRPr lang="zh-CN" alt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11560" y="332656"/>
            <a:ext cx="7772400" cy="1143000"/>
          </a:xfrm>
        </p:spPr>
        <p:txBody>
          <a:bodyPr/>
          <a:lstStyle/>
          <a:p>
            <a:r>
              <a:rPr lang="zh-CN" altLang="en-US" dirty="0" smtClean="0"/>
              <a:t>因果图</a:t>
            </a:r>
            <a:endParaRPr lang="zh-CN" altLang="en-US" dirty="0"/>
          </a:p>
        </p:txBody>
      </p:sp>
      <p:sp>
        <p:nvSpPr>
          <p:cNvPr id="3" name="内容占位符 2"/>
          <p:cNvSpPr>
            <a:spLocks noGrp="1"/>
          </p:cNvSpPr>
          <p:nvPr>
            <p:ph sz="quarter" idx="1"/>
          </p:nvPr>
        </p:nvSpPr>
        <p:spPr>
          <a:xfrm>
            <a:off x="539552" y="1484784"/>
            <a:ext cx="7772400" cy="3528392"/>
          </a:xfrm>
        </p:spPr>
        <p:txBody>
          <a:bodyPr>
            <a:normAutofit/>
          </a:bodyPr>
          <a:lstStyle/>
          <a:p>
            <a:r>
              <a:rPr lang="zh-CN" altLang="en-US" dirty="0" smtClean="0"/>
              <a:t>因果图</a:t>
            </a:r>
            <a:endParaRPr lang="en-US" altLang="zh-CN" dirty="0" smtClean="0"/>
          </a:p>
          <a:p>
            <a:pPr marL="0" indent="0">
              <a:buNone/>
            </a:pPr>
            <a:r>
              <a:rPr lang="zh-CN" altLang="en-US" sz="1400" dirty="0" smtClean="0"/>
              <a:t>用</a:t>
            </a:r>
            <a:r>
              <a:rPr lang="zh-CN" altLang="en-US" sz="1400" dirty="0"/>
              <a:t>图解的方法表示输入的各种组合关系，写出判定表，从而设计相应的测试用例</a:t>
            </a:r>
            <a:r>
              <a:rPr lang="zh-CN" altLang="en-US" sz="1400" dirty="0" smtClean="0"/>
              <a:t>。</a:t>
            </a:r>
            <a:endParaRPr lang="en-US" altLang="zh-CN" sz="1400" dirty="0" smtClean="0"/>
          </a:p>
          <a:p>
            <a:pPr marL="0" indent="0">
              <a:buNone/>
            </a:pPr>
            <a:endParaRPr lang="en-US" altLang="zh-CN" sz="1400" b="1" dirty="0" smtClean="0"/>
          </a:p>
          <a:p>
            <a:pPr marL="0" indent="0">
              <a:buNone/>
            </a:pPr>
            <a:r>
              <a:rPr lang="zh-CN" altLang="en-US" sz="1400" b="1" dirty="0" smtClean="0"/>
              <a:t>为什么要用因果图？</a:t>
            </a:r>
            <a:endParaRPr lang="en-US" altLang="zh-CN" sz="1400" b="1" dirty="0" smtClean="0"/>
          </a:p>
          <a:p>
            <a:pPr marL="0" indent="0">
              <a:buNone/>
            </a:pPr>
            <a:r>
              <a:rPr lang="zh-CN" altLang="en-US" sz="1600" dirty="0"/>
              <a:t>等价类划分法和边界值分析方法都是着重考虑输入条件，但没有考虑输入条件的各种组合、输入条件之间的相互制约关系。</a:t>
            </a:r>
            <a:endParaRPr lang="en-US" altLang="zh-CN" sz="1600" dirty="0"/>
          </a:p>
          <a:p>
            <a:pPr marL="0" indent="0">
              <a:buNone/>
            </a:pPr>
            <a:r>
              <a:rPr lang="zh-CN" altLang="en-US" sz="1600" dirty="0"/>
              <a:t>如果在测试时必须考虑输入条件的各种组合，则可能的组合数目将是天文数字，因此必须考虑采用一种适合于描述多种条件的组合、相应产生多个动作的形式来进行测试用例的设计，这就需要利用因果图（逻辑模型）</a:t>
            </a:r>
            <a:r>
              <a:rPr lang="zh-CN" altLang="en-US" sz="1600" dirty="0" smtClean="0"/>
              <a:t>。</a:t>
            </a:r>
            <a:endParaRPr lang="en-US" altLang="zh-CN" sz="1600" b="1"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57425" y="1728788"/>
            <a:ext cx="4629150" cy="340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55576" y="764704"/>
            <a:ext cx="1906291" cy="369332"/>
          </a:xfrm>
          <a:prstGeom prst="rect">
            <a:avLst/>
          </a:prstGeom>
          <a:noFill/>
        </p:spPr>
        <p:txBody>
          <a:bodyPr wrap="none" rtlCol="0">
            <a:spAutoFit/>
          </a:bodyPr>
          <a:lstStyle/>
          <a:p>
            <a:r>
              <a:rPr lang="en-US" altLang="zh-CN" dirty="0" smtClean="0"/>
              <a:t>4</a:t>
            </a:r>
            <a:r>
              <a:rPr lang="zh-CN" altLang="en-US" dirty="0" smtClean="0"/>
              <a:t>种因果关系图：</a:t>
            </a:r>
            <a:endParaRPr lang="zh-CN"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例子</a:t>
            </a:r>
            <a:endParaRPr lang="zh-CN" altLang="en-US" dirty="0"/>
          </a:p>
        </p:txBody>
      </p:sp>
      <p:sp>
        <p:nvSpPr>
          <p:cNvPr id="3" name="内容占位符 2"/>
          <p:cNvSpPr>
            <a:spLocks noGrp="1"/>
          </p:cNvSpPr>
          <p:nvPr>
            <p:ph sz="quarter" idx="1"/>
          </p:nvPr>
        </p:nvSpPr>
        <p:spPr>
          <a:xfrm>
            <a:off x="611560" y="1412776"/>
            <a:ext cx="7772400" cy="4572000"/>
          </a:xfrm>
        </p:spPr>
        <p:txBody>
          <a:bodyPr/>
          <a:lstStyle/>
          <a:p>
            <a:pPr marL="0" indent="0">
              <a:buNone/>
            </a:pPr>
            <a:r>
              <a:rPr lang="zh-CN" altLang="zh-CN" sz="2800" b="1" dirty="0"/>
              <a:t>字母判定</a:t>
            </a:r>
            <a:endParaRPr lang="zh-CN" altLang="zh-CN" sz="2800" b="1" dirty="0"/>
          </a:p>
          <a:p>
            <a:pPr marL="0" indent="0">
              <a:buNone/>
            </a:pPr>
            <a:r>
              <a:rPr lang="zh-CN" altLang="zh-CN" sz="2800" dirty="0"/>
              <a:t>第一列字符必须是</a:t>
            </a:r>
            <a:r>
              <a:rPr lang="en-US" altLang="zh-CN" sz="2800" dirty="0"/>
              <a:t>A</a:t>
            </a:r>
            <a:r>
              <a:rPr lang="zh-CN" altLang="zh-CN" sz="2800" dirty="0"/>
              <a:t>或</a:t>
            </a:r>
            <a:r>
              <a:rPr lang="en-US" altLang="zh-CN" sz="2800" dirty="0"/>
              <a:t>B</a:t>
            </a:r>
            <a:r>
              <a:rPr lang="zh-CN" altLang="zh-CN" sz="2800" dirty="0"/>
              <a:t>，第二列字符必须是一个数字（每列只能输入一个字符），在此情况下（只有这个时候才）进行文件的修改，但如果第一列字符不正确，则给出信息</a:t>
            </a:r>
            <a:r>
              <a:rPr lang="en-US" altLang="zh-CN" sz="2800" dirty="0"/>
              <a:t>L</a:t>
            </a:r>
            <a:r>
              <a:rPr lang="zh-CN" altLang="zh-CN" sz="2800" dirty="0"/>
              <a:t>；如果第二列字符不是数字，则给出信息</a:t>
            </a:r>
            <a:r>
              <a:rPr lang="en-US" altLang="zh-CN" sz="2800" dirty="0"/>
              <a:t>M</a:t>
            </a:r>
            <a:r>
              <a:rPr lang="zh-CN" altLang="zh-CN" sz="2800" dirty="0"/>
              <a:t>。</a:t>
            </a:r>
            <a:endParaRPr lang="zh-CN" altLang="zh-CN" sz="2800" dirty="0"/>
          </a:p>
          <a:p>
            <a:pPr marL="0" indent="0">
              <a:buNone/>
            </a:pPr>
            <a:r>
              <a:rPr lang="en-US" altLang="zh-CN" sz="2800" dirty="0"/>
              <a:t>1</a:t>
            </a:r>
            <a:r>
              <a:rPr lang="zh-CN" altLang="zh-CN" sz="2800" dirty="0"/>
              <a:t>、需求分析</a:t>
            </a:r>
            <a:endParaRPr lang="zh-CN" altLang="zh-CN" sz="2800" dirty="0"/>
          </a:p>
          <a:p>
            <a:pPr marL="0" indent="0">
              <a:buNone/>
            </a:pPr>
            <a:r>
              <a:rPr lang="en-US" altLang="zh-CN" sz="2800" dirty="0"/>
              <a:t> </a:t>
            </a:r>
            <a:r>
              <a:rPr lang="zh-CN" altLang="zh-CN" sz="2800" dirty="0"/>
              <a:t>条件：第一列是</a:t>
            </a:r>
            <a:r>
              <a:rPr lang="en-US" altLang="zh-CN" sz="2800" dirty="0"/>
              <a:t>A</a:t>
            </a:r>
            <a:r>
              <a:rPr lang="zh-CN" altLang="zh-CN" sz="2800" dirty="0"/>
              <a:t>、第一列是</a:t>
            </a:r>
            <a:r>
              <a:rPr lang="en-US" altLang="zh-CN" sz="2800" dirty="0"/>
              <a:t>B</a:t>
            </a:r>
            <a:r>
              <a:rPr lang="zh-CN" altLang="zh-CN" sz="2800" dirty="0"/>
              <a:t>、第二列是数字</a:t>
            </a:r>
            <a:endParaRPr lang="zh-CN" altLang="zh-CN" sz="2800" dirty="0"/>
          </a:p>
          <a:p>
            <a:pPr marL="0" indent="0">
              <a:buNone/>
            </a:pPr>
            <a:r>
              <a:rPr lang="zh-CN" altLang="zh-CN" sz="2800" dirty="0"/>
              <a:t>结果：修改文件、提示</a:t>
            </a:r>
            <a:r>
              <a:rPr lang="en-US" altLang="zh-CN" sz="2800" dirty="0"/>
              <a:t>L</a:t>
            </a:r>
            <a:r>
              <a:rPr lang="zh-CN" altLang="zh-CN" sz="2800" dirty="0"/>
              <a:t>、提示</a:t>
            </a:r>
            <a:r>
              <a:rPr lang="en-US" altLang="zh-CN" sz="2800" dirty="0"/>
              <a:t>M</a:t>
            </a:r>
            <a:endParaRPr lang="zh-CN" altLang="en-US" sz="2800" dirty="0"/>
          </a:p>
          <a:p>
            <a:endParaRPr lang="zh-CN" alt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467544" y="548680"/>
            <a:ext cx="7772400" cy="685056"/>
          </a:xfrm>
        </p:spPr>
        <p:txBody>
          <a:bodyPr/>
          <a:lstStyle/>
          <a:p>
            <a:r>
              <a:rPr lang="zh-CN" altLang="en-US" dirty="0" smtClean="0"/>
              <a:t>绘制因果图</a:t>
            </a:r>
            <a:endParaRPr lang="zh-CN" altLang="en-US" dirty="0"/>
          </a:p>
        </p:txBody>
      </p:sp>
      <p:pic>
        <p:nvPicPr>
          <p:cNvPr id="614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52248" y="1700808"/>
            <a:ext cx="5681663" cy="346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323528" y="548680"/>
            <a:ext cx="7772400" cy="4572000"/>
          </a:xfrm>
        </p:spPr>
        <p:txBody>
          <a:bodyPr/>
          <a:lstStyle/>
          <a:p>
            <a:r>
              <a:rPr lang="zh-CN" altLang="en-US" dirty="0" smtClean="0"/>
              <a:t>绘制判定表</a:t>
            </a:r>
            <a:endParaRPr lang="zh-CN" altLang="en-US" dirty="0"/>
          </a:p>
        </p:txBody>
      </p:sp>
      <p:pic>
        <p:nvPicPr>
          <p:cNvPr id="7170"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95535" y="1124744"/>
            <a:ext cx="7056785" cy="19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流程图法</a:t>
            </a:r>
            <a:endParaRPr lang="zh-CN" altLang="en-US" dirty="0"/>
          </a:p>
        </p:txBody>
      </p:sp>
      <p:sp>
        <p:nvSpPr>
          <p:cNvPr id="4" name="矩形 3"/>
          <p:cNvSpPr/>
          <p:nvPr/>
        </p:nvSpPr>
        <p:spPr>
          <a:xfrm>
            <a:off x="467544" y="1412776"/>
            <a:ext cx="8496944" cy="2308324"/>
          </a:xfrm>
          <a:prstGeom prst="rect">
            <a:avLst/>
          </a:prstGeom>
        </p:spPr>
        <p:txBody>
          <a:bodyPr wrap="square">
            <a:spAutoFit/>
          </a:bodyPr>
          <a:lstStyle/>
          <a:p>
            <a:r>
              <a:rPr lang="zh-CN" altLang="en-US" dirty="0" smtClean="0"/>
              <a:t>流程图法：就是</a:t>
            </a:r>
            <a:r>
              <a:rPr lang="zh-CN" altLang="en-US" dirty="0"/>
              <a:t>用一些规定的符号及连线来表示某个具体业务处理过程。</a:t>
            </a:r>
            <a:endParaRPr lang="en-US" altLang="zh-CN" dirty="0" smtClean="0"/>
          </a:p>
          <a:p>
            <a:r>
              <a:rPr lang="zh-CN" altLang="en-US" dirty="0" smtClean="0"/>
              <a:t>在</a:t>
            </a:r>
            <a:r>
              <a:rPr lang="zh-CN" altLang="en-US" dirty="0"/>
              <a:t>产品和技术领域里都有</a:t>
            </a:r>
            <a:r>
              <a:rPr lang="en-US" altLang="zh-CN" b="1" dirty="0"/>
              <a:t>UML</a:t>
            </a:r>
            <a:r>
              <a:rPr lang="zh-CN" altLang="en-US" dirty="0"/>
              <a:t>的技能知识，而对于产品人员的</a:t>
            </a:r>
            <a:r>
              <a:rPr lang="en-US" altLang="zh-CN" dirty="0"/>
              <a:t>UML</a:t>
            </a:r>
            <a:r>
              <a:rPr lang="zh-CN" altLang="en-US" dirty="0"/>
              <a:t>则更多的是指用例图，也就是我所称呼的用户流程图</a:t>
            </a:r>
            <a:r>
              <a:rPr lang="zh-CN" altLang="en-US" dirty="0" smtClean="0"/>
              <a:t>。</a:t>
            </a:r>
            <a:endParaRPr lang="en-US" altLang="zh-CN" dirty="0" smtClean="0"/>
          </a:p>
          <a:p>
            <a:r>
              <a:rPr lang="zh-CN" altLang="en-US" b="1" dirty="0" smtClean="0"/>
              <a:t>        </a:t>
            </a:r>
            <a:r>
              <a:rPr lang="zh-CN" altLang="en-US" b="1" dirty="0" smtClean="0">
                <a:solidFill>
                  <a:srgbClr val="FF0000"/>
                </a:solidFill>
              </a:rPr>
              <a:t>用例</a:t>
            </a:r>
            <a:r>
              <a:rPr lang="zh-CN" altLang="en-US" b="1" dirty="0">
                <a:solidFill>
                  <a:srgbClr val="FF0000"/>
                </a:solidFill>
              </a:rPr>
              <a:t>文档</a:t>
            </a:r>
            <a:r>
              <a:rPr lang="zh-CN" altLang="en-US" dirty="0">
                <a:solidFill>
                  <a:srgbClr val="FF0000"/>
                </a:solidFill>
              </a:rPr>
              <a:t>中有两个关联文件，分别是</a:t>
            </a:r>
            <a:r>
              <a:rPr lang="zh-CN" altLang="en-US" b="1" dirty="0">
                <a:solidFill>
                  <a:srgbClr val="FF0000"/>
                </a:solidFill>
              </a:rPr>
              <a:t>用例图</a:t>
            </a:r>
            <a:r>
              <a:rPr lang="zh-CN" altLang="en-US" dirty="0">
                <a:solidFill>
                  <a:srgbClr val="FF0000"/>
                </a:solidFill>
              </a:rPr>
              <a:t>和</a:t>
            </a:r>
            <a:r>
              <a:rPr lang="zh-CN" altLang="en-US" b="1" dirty="0">
                <a:solidFill>
                  <a:srgbClr val="FF0000"/>
                </a:solidFill>
              </a:rPr>
              <a:t>流程图</a:t>
            </a:r>
            <a:r>
              <a:rPr lang="zh-CN" altLang="en-US" dirty="0" smtClean="0">
                <a:solidFill>
                  <a:srgbClr val="FF0000"/>
                </a:solidFill>
              </a:rPr>
              <a:t>。</a:t>
            </a:r>
            <a:endParaRPr lang="en-US" altLang="zh-CN" dirty="0" smtClean="0">
              <a:solidFill>
                <a:srgbClr val="FF0000"/>
              </a:solidFill>
            </a:endParaRPr>
          </a:p>
          <a:p>
            <a:r>
              <a:rPr lang="en-US" altLang="zh-CN" b="1" dirty="0">
                <a:solidFill>
                  <a:srgbClr val="FF0000"/>
                </a:solidFill>
              </a:rPr>
              <a:t> </a:t>
            </a:r>
            <a:r>
              <a:rPr lang="en-US" altLang="zh-CN" b="1" dirty="0" smtClean="0">
                <a:solidFill>
                  <a:srgbClr val="FF0000"/>
                </a:solidFill>
              </a:rPr>
              <a:t>       </a:t>
            </a:r>
            <a:r>
              <a:rPr lang="zh-CN" altLang="en-US" b="1" dirty="0" smtClean="0">
                <a:solidFill>
                  <a:srgbClr val="FF0000"/>
                </a:solidFill>
              </a:rPr>
              <a:t>用</a:t>
            </a:r>
            <a:r>
              <a:rPr lang="zh-CN" altLang="en-US" b="1" dirty="0">
                <a:solidFill>
                  <a:srgbClr val="FF0000"/>
                </a:solidFill>
              </a:rPr>
              <a:t>例图</a:t>
            </a:r>
            <a:r>
              <a:rPr lang="zh-CN" altLang="en-US" dirty="0">
                <a:solidFill>
                  <a:srgbClr val="FF0000"/>
                </a:solidFill>
              </a:rPr>
              <a:t>是</a:t>
            </a:r>
            <a:r>
              <a:rPr lang="en-US" altLang="zh-CN" dirty="0">
                <a:solidFill>
                  <a:srgbClr val="FF0000"/>
                </a:solidFill>
              </a:rPr>
              <a:t>UML</a:t>
            </a:r>
            <a:r>
              <a:rPr lang="zh-CN" altLang="en-US" dirty="0">
                <a:solidFill>
                  <a:srgbClr val="FF0000"/>
                </a:solidFill>
              </a:rPr>
              <a:t>的一种类图表现方式，是从用户角度描述产品功能，并指出该用户在产品各功能中的操作权限</a:t>
            </a:r>
            <a:r>
              <a:rPr lang="zh-CN" altLang="en-US" dirty="0" smtClean="0">
                <a:solidFill>
                  <a:srgbClr val="FF0000"/>
                </a:solidFill>
              </a:rPr>
              <a:t>。</a:t>
            </a:r>
            <a:endParaRPr lang="en-US" altLang="zh-CN" dirty="0" smtClean="0">
              <a:solidFill>
                <a:srgbClr val="FF0000"/>
              </a:solidFill>
            </a:endParaRPr>
          </a:p>
          <a:p>
            <a:r>
              <a:rPr lang="en-US" altLang="zh-CN" b="1" dirty="0">
                <a:solidFill>
                  <a:srgbClr val="FF0000"/>
                </a:solidFill>
              </a:rPr>
              <a:t> </a:t>
            </a:r>
            <a:r>
              <a:rPr lang="en-US" altLang="zh-CN" b="1" dirty="0" smtClean="0">
                <a:solidFill>
                  <a:srgbClr val="FF0000"/>
                </a:solidFill>
              </a:rPr>
              <a:t>       </a:t>
            </a:r>
            <a:r>
              <a:rPr lang="zh-CN" altLang="en-US" b="1" dirty="0" smtClean="0">
                <a:solidFill>
                  <a:srgbClr val="FF0000"/>
                </a:solidFill>
              </a:rPr>
              <a:t>流程图</a:t>
            </a:r>
            <a:r>
              <a:rPr lang="zh-CN" altLang="en-US" dirty="0">
                <a:solidFill>
                  <a:srgbClr val="FF0000"/>
                </a:solidFill>
              </a:rPr>
              <a:t>是通过线框图形的方式描述产品功能的处理过程，主要是描述功能的执行顺序、分支和循环的逻辑。</a:t>
            </a:r>
            <a:endParaRPr lang="zh-CN" altLang="en-US" dirty="0">
              <a:solidFill>
                <a:srgbClr val="FF0000"/>
              </a:solidFill>
            </a:endParaRPr>
          </a:p>
        </p:txBody>
      </p:sp>
      <p:pic>
        <p:nvPicPr>
          <p:cNvPr id="205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98412" y="3933056"/>
            <a:ext cx="6884987" cy="223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03648" y="764704"/>
            <a:ext cx="5724525" cy="509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云形 4"/>
          <p:cNvSpPr/>
          <p:nvPr/>
        </p:nvSpPr>
        <p:spPr>
          <a:xfrm>
            <a:off x="7308304" y="701988"/>
            <a:ext cx="1512168" cy="63878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用</a:t>
            </a:r>
            <a:r>
              <a:rPr lang="zh-CN" altLang="en-US" dirty="0" smtClean="0"/>
              <a:t>例图</a:t>
            </a:r>
            <a:endParaRPr lang="zh-CN" alt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55576" y="260647"/>
            <a:ext cx="5904656" cy="6047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云形 4"/>
          <p:cNvSpPr/>
          <p:nvPr/>
        </p:nvSpPr>
        <p:spPr>
          <a:xfrm>
            <a:off x="6660232" y="764704"/>
            <a:ext cx="1656184" cy="72008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t>流程图</a:t>
            </a:r>
            <a:endParaRPr lang="zh-CN" altLang="en-US"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39552" y="548680"/>
            <a:ext cx="6827837" cy="500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线形标注 1(带边框和强调线) 3"/>
          <p:cNvSpPr/>
          <p:nvPr/>
        </p:nvSpPr>
        <p:spPr>
          <a:xfrm>
            <a:off x="6876256" y="1268760"/>
            <a:ext cx="1656184" cy="936104"/>
          </a:xfrm>
          <a:prstGeom prst="accentBorder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导出用例</a:t>
            </a:r>
            <a:endParaRPr lang="zh-CN" alt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正交法</a:t>
            </a:r>
            <a:endParaRPr lang="zh-CN" altLang="en-US" dirty="0"/>
          </a:p>
        </p:txBody>
      </p:sp>
      <p:sp>
        <p:nvSpPr>
          <p:cNvPr id="3" name="内容占位符 2"/>
          <p:cNvSpPr>
            <a:spLocks noGrp="1"/>
          </p:cNvSpPr>
          <p:nvPr>
            <p:ph sz="quarter" idx="1"/>
          </p:nvPr>
        </p:nvSpPr>
        <p:spPr/>
        <p:txBody>
          <a:bodyPr/>
          <a:lstStyle/>
          <a:p>
            <a:r>
              <a:rPr lang="zh-CN" altLang="zh-CN" dirty="0"/>
              <a:t>根据</a:t>
            </a:r>
            <a:r>
              <a:rPr lang="en-US" altLang="zh-CN" dirty="0"/>
              <a:t>Galois</a:t>
            </a:r>
            <a:r>
              <a:rPr lang="zh-CN" altLang="zh-CN" dirty="0"/>
              <a:t>理论，正交试验设计方法是从大量的试验数据中挑选适量的、有代表性的点，从而合理地安排测试的一种科学的试验设计方法</a:t>
            </a:r>
            <a:r>
              <a:rPr lang="zh-CN" altLang="zh-CN" dirty="0" smtClean="0"/>
              <a:t>。</a:t>
            </a:r>
            <a:endParaRPr lang="en-US" altLang="zh-CN" dirty="0" smtClean="0"/>
          </a:p>
          <a:p>
            <a:pPr marL="0" indent="0">
              <a:buNone/>
            </a:pPr>
            <a:r>
              <a:rPr lang="zh-CN" altLang="en-US" dirty="0" smtClean="0"/>
              <a:t>    这些</a:t>
            </a:r>
            <a:r>
              <a:rPr lang="zh-CN" altLang="en-US" dirty="0"/>
              <a:t>有代表性的点具备</a:t>
            </a:r>
            <a:r>
              <a:rPr lang="zh-CN" altLang="en-US" dirty="0" smtClean="0"/>
              <a:t>了“均匀</a:t>
            </a:r>
            <a:r>
              <a:rPr lang="zh-CN" altLang="en-US" dirty="0"/>
              <a:t>分散，</a:t>
            </a:r>
            <a:r>
              <a:rPr lang="zh-CN" altLang="en-US" dirty="0" smtClean="0"/>
              <a:t>齐整</a:t>
            </a:r>
            <a:r>
              <a:rPr lang="zh-CN" altLang="en-US" dirty="0"/>
              <a:t>可</a:t>
            </a:r>
            <a:r>
              <a:rPr lang="zh-CN" altLang="en-US" dirty="0" smtClean="0"/>
              <a:t>比”</a:t>
            </a:r>
            <a:endParaRPr lang="zh-CN" altLang="en-US" dirty="0"/>
          </a:p>
          <a:p>
            <a:pPr marL="0" indent="0">
              <a:buNone/>
            </a:pPr>
            <a:r>
              <a:rPr lang="zh-CN" altLang="en-US" dirty="0" smtClean="0"/>
              <a:t>    的特点。</a:t>
            </a:r>
            <a:endParaRPr lang="zh-CN" altLang="en-US" dirty="0"/>
          </a:p>
          <a:p>
            <a:endParaRPr lang="en-US" altLang="zh-CN" dirty="0" smtClean="0"/>
          </a:p>
          <a:p>
            <a:pPr marL="0" indent="0">
              <a:buNone/>
            </a:pPr>
            <a:endParaRPr lang="zh-CN" altLang="zh-CN" dirty="0" smtClean="0"/>
          </a:p>
          <a:p>
            <a:endParaRPr lang="zh-CN" altLang="en-US" dirty="0"/>
          </a:p>
        </p:txBody>
      </p:sp>
      <p:pic>
        <p:nvPicPr>
          <p:cNvPr id="307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195736" y="3645024"/>
            <a:ext cx="3086100" cy="231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395536" y="836712"/>
            <a:ext cx="7772400" cy="4572000"/>
          </a:xfrm>
        </p:spPr>
        <p:txBody>
          <a:bodyPr>
            <a:normAutofit fontScale="70000" lnSpcReduction="20000"/>
          </a:bodyPr>
          <a:lstStyle/>
          <a:p>
            <a:pPr marL="0" indent="0">
              <a:buNone/>
            </a:pPr>
            <a:r>
              <a:rPr lang="zh-CN" altLang="zh-CN" dirty="0"/>
              <a:t>这是个人信息查询系统中的一个窗口。我们可以看到要测试的控件有</a:t>
            </a:r>
            <a:r>
              <a:rPr lang="en-US" altLang="zh-CN" dirty="0"/>
              <a:t>3</a:t>
            </a:r>
            <a:r>
              <a:rPr lang="zh-CN" altLang="zh-CN" dirty="0"/>
              <a:t>个：姓名、身份证号码、手机号码，也就是要考虑的因素有三个；而每个因素里的状态有两个：填与不填。</a:t>
            </a:r>
            <a:endParaRPr lang="zh-CN" altLang="zh-CN" dirty="0"/>
          </a:p>
          <a:p>
            <a:pPr marL="0" indent="0">
              <a:buNone/>
            </a:pPr>
            <a:r>
              <a:rPr lang="zh-CN" altLang="zh-CN" dirty="0"/>
              <a:t>选择正交表时分析一下：</a:t>
            </a:r>
            <a:endParaRPr lang="zh-CN" altLang="zh-CN" dirty="0"/>
          </a:p>
          <a:p>
            <a:r>
              <a:rPr lang="en-US" altLang="zh-CN" dirty="0"/>
              <a:t>1</a:t>
            </a:r>
            <a:r>
              <a:rPr lang="zh-CN" altLang="zh-CN" dirty="0"/>
              <a:t>、表中的因素数</a:t>
            </a:r>
            <a:r>
              <a:rPr lang="en-US" altLang="zh-CN" dirty="0"/>
              <a:t>&gt;=3</a:t>
            </a:r>
            <a:r>
              <a:rPr lang="zh-CN" altLang="zh-CN" dirty="0"/>
              <a:t>；</a:t>
            </a:r>
            <a:endParaRPr lang="zh-CN" altLang="zh-CN" dirty="0"/>
          </a:p>
          <a:p>
            <a:r>
              <a:rPr lang="en-US" altLang="zh-CN" dirty="0"/>
              <a:t>2</a:t>
            </a:r>
            <a:r>
              <a:rPr lang="zh-CN" altLang="zh-CN" dirty="0"/>
              <a:t>、表中至少有</a:t>
            </a:r>
            <a:r>
              <a:rPr lang="en-US" altLang="zh-CN" dirty="0"/>
              <a:t>3</a:t>
            </a:r>
            <a:r>
              <a:rPr lang="zh-CN" altLang="zh-CN" dirty="0"/>
              <a:t>个因素数的水平</a:t>
            </a:r>
            <a:r>
              <a:rPr lang="zh-CN" altLang="zh-CN" dirty="0" smtClean="0"/>
              <a:t>数</a:t>
            </a:r>
            <a:r>
              <a:rPr lang="en-US" altLang="zh-CN" dirty="0" smtClean="0"/>
              <a:t>2</a:t>
            </a:r>
            <a:r>
              <a:rPr lang="zh-CN" altLang="zh-CN" dirty="0"/>
              <a:t>；</a:t>
            </a:r>
            <a:endParaRPr lang="zh-CN" altLang="zh-CN" dirty="0"/>
          </a:p>
          <a:p>
            <a:r>
              <a:rPr lang="en-US" altLang="zh-CN" dirty="0"/>
              <a:t>3</a:t>
            </a:r>
            <a:r>
              <a:rPr lang="zh-CN" altLang="zh-CN" dirty="0"/>
              <a:t>、行数取最少的一个。</a:t>
            </a:r>
            <a:endParaRPr lang="zh-CN" altLang="zh-CN" dirty="0"/>
          </a:p>
          <a:p>
            <a:pPr marL="0" indent="0">
              <a:buNone/>
            </a:pPr>
            <a:r>
              <a:rPr lang="zh-CN" altLang="zh-CN" dirty="0"/>
              <a:t>从正交表公式中开始查找，结果为：</a:t>
            </a:r>
            <a:r>
              <a:rPr lang="en-US" altLang="zh-CN" dirty="0"/>
              <a:t>L4(23</a:t>
            </a:r>
            <a:r>
              <a:rPr lang="en-US" altLang="zh-CN" dirty="0" smtClean="0"/>
              <a:t>)</a:t>
            </a:r>
            <a:endParaRPr lang="en-US" altLang="zh-CN" dirty="0" smtClean="0"/>
          </a:p>
          <a:p>
            <a:pPr marL="0" indent="0">
              <a:buNone/>
            </a:pPr>
            <a:r>
              <a:rPr lang="zh-CN" altLang="en-US" dirty="0" smtClean="0"/>
              <a:t>至少取实验行数：</a:t>
            </a:r>
            <a:r>
              <a:rPr lang="en-US" altLang="zh-CN" dirty="0" smtClean="0"/>
              <a:t>L=2*(3-1</a:t>
            </a:r>
            <a:r>
              <a:rPr lang="zh-CN" altLang="en-US" dirty="0" smtClean="0"/>
              <a:t>）</a:t>
            </a:r>
            <a:r>
              <a:rPr lang="en-US" altLang="zh-CN" dirty="0" smtClean="0"/>
              <a:t>=4</a:t>
            </a:r>
            <a:endParaRPr lang="en-US" altLang="zh-CN" dirty="0" smtClean="0"/>
          </a:p>
          <a:p>
            <a:pPr marL="0" indent="0">
              <a:buNone/>
            </a:pPr>
            <a:r>
              <a:rPr lang="zh-CN" altLang="en-US" dirty="0" smtClean="0"/>
              <a:t>例子：</a:t>
            </a:r>
            <a:r>
              <a:rPr lang="en-US" altLang="zh-CN" dirty="0" smtClean="0"/>
              <a:t>3</a:t>
            </a:r>
            <a:r>
              <a:rPr lang="zh-CN" altLang="en-US" dirty="0" smtClean="0"/>
              <a:t>因素，</a:t>
            </a:r>
            <a:r>
              <a:rPr lang="en-US" altLang="zh-CN" dirty="0" smtClean="0"/>
              <a:t>3</a:t>
            </a:r>
            <a:r>
              <a:rPr lang="zh-CN" altLang="en-US" dirty="0" smtClean="0"/>
              <a:t>水平的行数计算？</a:t>
            </a:r>
            <a:endParaRPr lang="en-US" altLang="zh-CN" dirty="0" smtClean="0"/>
          </a:p>
          <a:p>
            <a:pPr marL="0" indent="0">
              <a:buNone/>
            </a:pPr>
            <a:r>
              <a:rPr lang="zh-CN" altLang="en-US" dirty="0" smtClean="0"/>
              <a:t>至少取实验行数：</a:t>
            </a:r>
            <a:r>
              <a:rPr lang="en-US" altLang="zh-CN" dirty="0" smtClean="0"/>
              <a:t>L=3</a:t>
            </a:r>
            <a:r>
              <a:rPr lang="zh-CN" altLang="en-US" dirty="0" smtClean="0"/>
              <a:t>*（</a:t>
            </a:r>
            <a:r>
              <a:rPr lang="en-US" altLang="zh-CN" dirty="0" smtClean="0"/>
              <a:t>3-1</a:t>
            </a:r>
            <a:r>
              <a:rPr lang="zh-CN" altLang="en-US" dirty="0" smtClean="0"/>
              <a:t>）</a:t>
            </a:r>
            <a:r>
              <a:rPr lang="en-US" altLang="zh-CN" dirty="0" smtClean="0"/>
              <a:t>=6  </a:t>
            </a:r>
            <a:endParaRPr lang="en-US" altLang="zh-CN" dirty="0" smtClean="0"/>
          </a:p>
          <a:p>
            <a:pPr marL="0" indent="0">
              <a:buNone/>
            </a:pPr>
            <a:endParaRPr lang="en-US" altLang="zh-CN" dirty="0" smtClean="0"/>
          </a:p>
          <a:p>
            <a:pPr marL="0" indent="0">
              <a:buNone/>
            </a:pPr>
            <a:r>
              <a:rPr lang="zh-CN" altLang="en-US" b="1" dirty="0" smtClean="0"/>
              <a:t>正交表</a:t>
            </a:r>
            <a:r>
              <a:rPr lang="zh-CN" altLang="en-US" b="1" dirty="0"/>
              <a:t>具有两条性质</a:t>
            </a:r>
            <a:r>
              <a:rPr lang="zh-CN" altLang="en-US" b="1" dirty="0" smtClean="0"/>
              <a:t>：</a:t>
            </a:r>
            <a:endParaRPr lang="en-US" altLang="zh-CN" b="1" dirty="0" smtClean="0"/>
          </a:p>
          <a:p>
            <a:pPr marL="0" indent="0">
              <a:buNone/>
            </a:pPr>
            <a:r>
              <a:rPr lang="en-US" altLang="zh-CN" dirty="0" smtClean="0"/>
              <a:t>(</a:t>
            </a:r>
            <a:r>
              <a:rPr lang="en-US" altLang="zh-CN" dirty="0"/>
              <a:t>1)</a:t>
            </a:r>
            <a:r>
              <a:rPr lang="zh-CN" altLang="en-US" dirty="0"/>
              <a:t>每一列中各数字出现的次数都一样多</a:t>
            </a:r>
            <a:r>
              <a:rPr lang="zh-CN" altLang="en-US" dirty="0" smtClean="0"/>
              <a:t>。</a:t>
            </a:r>
            <a:endParaRPr lang="en-US" altLang="zh-CN" dirty="0" smtClean="0"/>
          </a:p>
          <a:p>
            <a:pPr marL="0" indent="0">
              <a:buNone/>
            </a:pPr>
            <a:r>
              <a:rPr lang="en-US" altLang="zh-CN" dirty="0" smtClean="0"/>
              <a:t>(</a:t>
            </a:r>
            <a:r>
              <a:rPr lang="en-US" altLang="zh-CN" dirty="0"/>
              <a:t>2)</a:t>
            </a:r>
            <a:r>
              <a:rPr lang="zh-CN" altLang="en-US" dirty="0"/>
              <a:t>任何两列所构成的各有序数对出现的次数都一样多。所以称之谓正交表。</a:t>
            </a:r>
            <a:br>
              <a:rPr lang="zh-CN" altLang="en-US" dirty="0"/>
            </a:br>
            <a:endParaRPr lang="zh-CN" altLang="zh-CN"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539552" y="476672"/>
            <a:ext cx="7772400" cy="648072"/>
          </a:xfrm>
        </p:spPr>
        <p:txBody>
          <a:bodyPr/>
          <a:lstStyle/>
          <a:p>
            <a:r>
              <a:rPr lang="zh-CN" altLang="en-US" dirty="0"/>
              <a:t>变量映射：</a:t>
            </a:r>
            <a:endParaRPr lang="zh-CN" altLang="en-US" dirty="0"/>
          </a:p>
          <a:p>
            <a:endParaRPr lang="zh-CN" altLang="en-US" dirty="0"/>
          </a:p>
        </p:txBody>
      </p:sp>
      <p:pic>
        <p:nvPicPr>
          <p:cNvPr id="409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71600" y="1196752"/>
            <a:ext cx="3819525" cy="141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611560" y="2785298"/>
            <a:ext cx="6840760" cy="3139321"/>
          </a:xfrm>
          <a:prstGeom prst="rect">
            <a:avLst/>
          </a:prstGeom>
        </p:spPr>
        <p:txBody>
          <a:bodyPr wrap="square">
            <a:spAutoFit/>
          </a:bodyPr>
          <a:lstStyle/>
          <a:p>
            <a:r>
              <a:rPr lang="zh-CN" altLang="en-US" dirty="0"/>
              <a:t>测试用例如下：</a:t>
            </a:r>
            <a:endParaRPr lang="zh-CN" altLang="en-US" dirty="0"/>
          </a:p>
          <a:p>
            <a:r>
              <a:rPr lang="en-US" altLang="zh-CN" dirty="0"/>
              <a:t>1</a:t>
            </a:r>
            <a:r>
              <a:rPr lang="zh-CN" altLang="en-US" dirty="0"/>
              <a:t>：填写姓名、填写身份证号、填写手机号</a:t>
            </a:r>
            <a:endParaRPr lang="zh-CN" altLang="en-US" dirty="0"/>
          </a:p>
          <a:p>
            <a:r>
              <a:rPr lang="en-US" altLang="zh-CN" dirty="0"/>
              <a:t>2</a:t>
            </a:r>
            <a:r>
              <a:rPr lang="zh-CN" altLang="en-US" dirty="0"/>
              <a:t>：填写姓名、不填身份证号、不填手机号</a:t>
            </a:r>
            <a:endParaRPr lang="zh-CN" altLang="en-US" dirty="0"/>
          </a:p>
          <a:p>
            <a:r>
              <a:rPr lang="en-US" altLang="zh-CN" dirty="0"/>
              <a:t>3</a:t>
            </a:r>
            <a:r>
              <a:rPr lang="zh-CN" altLang="en-US" dirty="0"/>
              <a:t>：不填姓名、填写身份证号、不填手机号</a:t>
            </a:r>
            <a:endParaRPr lang="zh-CN" altLang="en-US" dirty="0"/>
          </a:p>
          <a:p>
            <a:r>
              <a:rPr lang="en-US" altLang="zh-CN" dirty="0"/>
              <a:t>4</a:t>
            </a:r>
            <a:r>
              <a:rPr lang="zh-CN" altLang="en-US" dirty="0"/>
              <a:t>：不填姓名、不填身份证号、填写手机号</a:t>
            </a:r>
            <a:endParaRPr lang="zh-CN" altLang="en-US" dirty="0"/>
          </a:p>
          <a:p>
            <a:r>
              <a:rPr lang="zh-CN" altLang="en-US" dirty="0"/>
              <a:t>增补测试用例</a:t>
            </a:r>
            <a:endParaRPr lang="zh-CN" altLang="en-US" dirty="0"/>
          </a:p>
          <a:p>
            <a:r>
              <a:rPr lang="en-US" altLang="zh-CN" dirty="0"/>
              <a:t>5</a:t>
            </a:r>
            <a:r>
              <a:rPr lang="zh-CN" altLang="en-US" dirty="0"/>
              <a:t>：不填姓名、不填身份证号、不填手机号</a:t>
            </a:r>
            <a:endParaRPr lang="zh-CN" altLang="en-US" dirty="0"/>
          </a:p>
          <a:p>
            <a:r>
              <a:rPr lang="zh-CN" altLang="en-US" dirty="0"/>
              <a:t>从测试用例可以看出：如果按每个因素两个水平数来考虑的话，需要</a:t>
            </a:r>
            <a:r>
              <a:rPr lang="en-US" altLang="zh-CN" dirty="0"/>
              <a:t>8</a:t>
            </a:r>
            <a:r>
              <a:rPr lang="zh-CN" altLang="en-US" dirty="0"/>
              <a:t>个测试用例，而通过正交实验法进行的测试用例只有</a:t>
            </a:r>
            <a:r>
              <a:rPr lang="en-US" altLang="zh-CN" dirty="0"/>
              <a:t>5</a:t>
            </a:r>
            <a:r>
              <a:rPr lang="zh-CN" altLang="en-US" dirty="0"/>
              <a:t>个，大大减少了测试用例数。用最小的测试用例集合去获取最大的测试覆盖率。</a:t>
            </a:r>
            <a:endParaRPr lang="zh-CN" alt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错误推测</a:t>
            </a:r>
            <a:endParaRPr lang="zh-CN" altLang="en-US" dirty="0"/>
          </a:p>
        </p:txBody>
      </p:sp>
      <p:sp>
        <p:nvSpPr>
          <p:cNvPr id="3" name="内容占位符 2"/>
          <p:cNvSpPr>
            <a:spLocks noGrp="1"/>
          </p:cNvSpPr>
          <p:nvPr>
            <p:ph sz="quarter" idx="1"/>
          </p:nvPr>
        </p:nvSpPr>
        <p:spPr/>
        <p:txBody>
          <a:bodyPr/>
          <a:lstStyle/>
          <a:p>
            <a:r>
              <a:rPr lang="zh-CN" altLang="en-US" dirty="0" smtClean="0"/>
              <a:t>定义：</a:t>
            </a:r>
            <a:endParaRPr lang="en-US" altLang="zh-CN" dirty="0" smtClean="0"/>
          </a:p>
          <a:p>
            <a:pPr marL="0" indent="0">
              <a:buNone/>
            </a:pPr>
            <a:r>
              <a:rPr lang="zh-CN" altLang="en-US" sz="2000" dirty="0" smtClean="0">
                <a:solidFill>
                  <a:srgbClr val="FF0000"/>
                </a:solidFill>
              </a:rPr>
              <a:t>基于</a:t>
            </a:r>
            <a:r>
              <a:rPr lang="zh-CN" altLang="en-US" sz="2000" dirty="0">
                <a:solidFill>
                  <a:srgbClr val="FF0000"/>
                </a:solidFill>
              </a:rPr>
              <a:t>以往的经验和直觉</a:t>
            </a:r>
            <a:r>
              <a:rPr lang="zh-CN" altLang="en-US" sz="2000" dirty="0" smtClean="0">
                <a:solidFill>
                  <a:srgbClr val="FF0000"/>
                </a:solidFill>
              </a:rPr>
              <a:t>，参照</a:t>
            </a:r>
            <a:r>
              <a:rPr lang="zh-CN" altLang="en-US" sz="2000" dirty="0">
                <a:solidFill>
                  <a:srgbClr val="FF0000"/>
                </a:solidFill>
              </a:rPr>
              <a:t>以往的软件系统出现的错误</a:t>
            </a:r>
            <a:r>
              <a:rPr lang="zh-CN" altLang="en-US" sz="2000" dirty="0" smtClean="0">
                <a:solidFill>
                  <a:srgbClr val="FF0000"/>
                </a:solidFill>
              </a:rPr>
              <a:t>，推测</a:t>
            </a:r>
            <a:r>
              <a:rPr lang="zh-CN" altLang="en-US" sz="2000" dirty="0">
                <a:solidFill>
                  <a:srgbClr val="FF0000"/>
                </a:solidFill>
              </a:rPr>
              <a:t>程序中所有可能存在的</a:t>
            </a:r>
            <a:r>
              <a:rPr lang="zh-CN" altLang="en-US" sz="2000" dirty="0" smtClean="0">
                <a:solidFill>
                  <a:srgbClr val="FF0000"/>
                </a:solidFill>
              </a:rPr>
              <a:t>各种缺陷</a:t>
            </a:r>
            <a:r>
              <a:rPr lang="zh-CN" altLang="en-US" sz="2000" dirty="0">
                <a:solidFill>
                  <a:srgbClr val="FF0000"/>
                </a:solidFill>
              </a:rPr>
              <a:t>和错误，从而有针对性地设计测试用例。</a:t>
            </a:r>
            <a:endParaRPr lang="zh-CN" altLang="en-US" sz="2000" dirty="0"/>
          </a:p>
          <a:p>
            <a:r>
              <a:rPr lang="zh-CN" altLang="en-US" dirty="0"/>
              <a:t>基本思想：</a:t>
            </a:r>
            <a:endParaRPr lang="zh-CN" altLang="en-US" dirty="0"/>
          </a:p>
          <a:p>
            <a:pPr marL="0" indent="0">
              <a:buNone/>
            </a:pPr>
            <a:r>
              <a:rPr lang="zh-CN" altLang="en-US" sz="2000" dirty="0">
                <a:solidFill>
                  <a:srgbClr val="FF0000"/>
                </a:solidFill>
              </a:rPr>
              <a:t>列举出程序中所有可能有的错误和容易发生错误的特殊情况</a:t>
            </a:r>
            <a:r>
              <a:rPr lang="en-US" altLang="zh-CN" sz="2000" dirty="0">
                <a:solidFill>
                  <a:srgbClr val="FF0000"/>
                </a:solidFill>
              </a:rPr>
              <a:t>,</a:t>
            </a:r>
            <a:r>
              <a:rPr lang="zh-CN" altLang="en-US" sz="2000" dirty="0">
                <a:solidFill>
                  <a:srgbClr val="FF0000"/>
                </a:solidFill>
              </a:rPr>
              <a:t>根据他们选择</a:t>
            </a:r>
            <a:r>
              <a:rPr lang="zh-CN" altLang="en-US" sz="2000" dirty="0" smtClean="0">
                <a:solidFill>
                  <a:srgbClr val="FF0000"/>
                </a:solidFill>
              </a:rPr>
              <a:t>测试用例。</a:t>
            </a:r>
            <a:endParaRPr lang="zh-CN" altLang="en-US" sz="2000" dirty="0"/>
          </a:p>
          <a:p>
            <a:r>
              <a:rPr lang="zh-CN" altLang="en-US" dirty="0" smtClean="0"/>
              <a:t> </a:t>
            </a:r>
            <a:r>
              <a:rPr lang="zh-CN" altLang="en-US" dirty="0"/>
              <a:t>使用</a:t>
            </a:r>
            <a:r>
              <a:rPr lang="zh-CN" altLang="en-US" dirty="0" smtClean="0"/>
              <a:t>步骤</a:t>
            </a:r>
            <a:endParaRPr lang="en-US" altLang="zh-CN" dirty="0" smtClean="0"/>
          </a:p>
          <a:p>
            <a:pPr marL="0" indent="0">
              <a:buNone/>
            </a:pPr>
            <a:r>
              <a:rPr lang="zh-CN" altLang="en-US" sz="2000" dirty="0">
                <a:solidFill>
                  <a:srgbClr val="FF0000"/>
                </a:solidFill>
              </a:rPr>
              <a:t>没有确定的步骤，很大程度上是凭经验进行</a:t>
            </a:r>
            <a:r>
              <a:rPr lang="zh-CN" altLang="en-US" sz="2000" dirty="0" smtClean="0">
                <a:solidFill>
                  <a:srgbClr val="FF0000"/>
                </a:solidFill>
              </a:rPr>
              <a:t>的，</a:t>
            </a:r>
            <a:r>
              <a:rPr lang="zh-CN" altLang="en-US" sz="2000" dirty="0">
                <a:solidFill>
                  <a:srgbClr val="FF0000"/>
                </a:solidFill>
              </a:rPr>
              <a:t>例如输入数据为零或输出数据为零是容易发生错误的情况，所以可选择输入值为零的例子</a:t>
            </a:r>
            <a:r>
              <a:rPr lang="zh-CN" altLang="en-US" sz="2000" dirty="0" smtClean="0">
                <a:solidFill>
                  <a:srgbClr val="FF0000"/>
                </a:solidFill>
              </a:rPr>
              <a:t>，以及</a:t>
            </a:r>
            <a:r>
              <a:rPr lang="zh-CN" altLang="en-US" sz="2000" dirty="0">
                <a:solidFill>
                  <a:srgbClr val="FF0000"/>
                </a:solidFill>
              </a:rPr>
              <a:t>使输出值为零的</a:t>
            </a:r>
            <a:r>
              <a:rPr lang="zh-CN" altLang="en-US" sz="2000" dirty="0" smtClean="0">
                <a:solidFill>
                  <a:srgbClr val="FF0000"/>
                </a:solidFill>
              </a:rPr>
              <a:t>例子。</a:t>
            </a:r>
            <a:endParaRPr lang="zh-CN" altLang="en-US" sz="2000" dirty="0">
              <a:solidFill>
                <a:srgbClr val="FF0000"/>
              </a:solidFill>
            </a:endParaRPr>
          </a:p>
          <a:p>
            <a:pPr marL="0" indent="0">
              <a:buNone/>
            </a:pPr>
            <a:endParaRPr lang="zh-CN" altLang="en-US" sz="2000" dirty="0" smtClean="0"/>
          </a:p>
          <a:p>
            <a:endParaRPr lang="zh-CN" alt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71600" y="956869"/>
            <a:ext cx="6696744" cy="4598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83568" y="764704"/>
            <a:ext cx="7549612" cy="2997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场景设计法</a:t>
            </a:r>
            <a:endParaRPr lang="zh-CN" altLang="en-US" dirty="0"/>
          </a:p>
        </p:txBody>
      </p:sp>
      <p:graphicFrame>
        <p:nvGraphicFramePr>
          <p:cNvPr id="4" name="对象 3"/>
          <p:cNvGraphicFramePr>
            <a:graphicFrameLocks noChangeAspect="1"/>
          </p:cNvGraphicFramePr>
          <p:nvPr/>
        </p:nvGraphicFramePr>
        <p:xfrm>
          <a:off x="2555776" y="3284984"/>
          <a:ext cx="1872208" cy="1696689"/>
        </p:xfrm>
        <a:graphic>
          <a:graphicData uri="http://schemas.openxmlformats.org/presentationml/2006/ole">
            <mc:AlternateContent xmlns:mc="http://schemas.openxmlformats.org/markup-compatibility/2006">
              <mc:Choice xmlns:v="urn:schemas-microsoft-com:vml" Requires="v">
                <p:oleObj spid="_x0000_s1115" name="Document" showAsIcon="1" r:id="rId1" imgW="914400" imgH="828675" progId="Word.Document.8">
                  <p:embed/>
                </p:oleObj>
              </mc:Choice>
              <mc:Fallback>
                <p:oleObj name="Document" showAsIcon="1" r:id="rId1" imgW="914400" imgH="828675" progId="Word.Document.8">
                  <p:embed/>
                  <p:pic>
                    <p:nvPicPr>
                      <p:cNvPr id="0" name="图片 1114"/>
                      <p:cNvPicPr/>
                      <p:nvPr/>
                    </p:nvPicPr>
                    <p:blipFill>
                      <a:blip r:embed="rId2"/>
                      <a:stretch>
                        <a:fillRect/>
                      </a:stretch>
                    </p:blipFill>
                    <p:spPr>
                      <a:xfrm>
                        <a:off x="2555776" y="3284984"/>
                        <a:ext cx="1872208" cy="1696689"/>
                      </a:xfrm>
                      <a:prstGeom prst="rect">
                        <a:avLst/>
                      </a:prstGeom>
                    </p:spPr>
                  </p:pic>
                </p:oleObj>
              </mc:Fallback>
            </mc:AlternateContent>
          </a:graphicData>
        </a:graphic>
      </p:graphicFrame>
      <p:sp>
        <p:nvSpPr>
          <p:cNvPr id="5" name="TextBox 4"/>
          <p:cNvSpPr txBox="1"/>
          <p:nvPr/>
        </p:nvSpPr>
        <p:spPr>
          <a:xfrm>
            <a:off x="323528" y="1777721"/>
            <a:ext cx="8494633" cy="830997"/>
          </a:xfrm>
          <a:prstGeom prst="rect">
            <a:avLst/>
          </a:prstGeom>
          <a:noFill/>
        </p:spPr>
        <p:txBody>
          <a:bodyPr wrap="none" rtlCol="0">
            <a:spAutoFit/>
          </a:bodyPr>
          <a:lstStyle/>
          <a:p>
            <a:r>
              <a:rPr lang="zh-CN" altLang="en-US" sz="2400" dirty="0"/>
              <a:t>场景法：</a:t>
            </a:r>
            <a:r>
              <a:rPr lang="zh-CN" altLang="en-US" sz="2400" dirty="0">
                <a:solidFill>
                  <a:srgbClr val="FF0000"/>
                </a:solidFill>
              </a:rPr>
              <a:t>通过运用场景来对系统的功能点或业务流程的描述</a:t>
            </a:r>
            <a:r>
              <a:rPr lang="zh-CN" altLang="en-US" sz="2400" dirty="0" smtClean="0">
                <a:solidFill>
                  <a:srgbClr val="FF0000"/>
                </a:solidFill>
              </a:rPr>
              <a:t>，</a:t>
            </a:r>
            <a:endParaRPr lang="en-US" altLang="zh-CN" sz="2400" dirty="0" smtClean="0">
              <a:solidFill>
                <a:srgbClr val="FF0000"/>
              </a:solidFill>
            </a:endParaRPr>
          </a:p>
          <a:p>
            <a:r>
              <a:rPr lang="zh-CN" altLang="en-US" sz="2400" dirty="0" smtClean="0">
                <a:solidFill>
                  <a:srgbClr val="FF0000"/>
                </a:solidFill>
              </a:rPr>
              <a:t>从而</a:t>
            </a:r>
            <a:r>
              <a:rPr lang="zh-CN" altLang="en-US" sz="2400" dirty="0">
                <a:solidFill>
                  <a:srgbClr val="FF0000"/>
                </a:solidFill>
              </a:rPr>
              <a:t>提高测试效果的一种方法。</a:t>
            </a:r>
            <a:endParaRPr lang="zh-CN" altLang="en-US" sz="2400" dirty="0">
              <a:solidFill>
                <a:srgbClr val="FF0000"/>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白盒测试设计</a:t>
            </a:r>
            <a:endParaRPr lang="zh-CN" altLang="en-US" dirty="0"/>
          </a:p>
        </p:txBody>
      </p:sp>
      <p:sp>
        <p:nvSpPr>
          <p:cNvPr id="3" name="内容占位符 2"/>
          <p:cNvSpPr>
            <a:spLocks noGrp="1"/>
          </p:cNvSpPr>
          <p:nvPr>
            <p:ph sz="quarter" idx="1"/>
          </p:nvPr>
        </p:nvSpPr>
        <p:spPr>
          <a:xfrm>
            <a:off x="467544" y="1484784"/>
            <a:ext cx="7772400" cy="4572000"/>
          </a:xfrm>
        </p:spPr>
        <p:txBody>
          <a:bodyPr>
            <a:normAutofit/>
          </a:bodyPr>
          <a:lstStyle/>
          <a:p>
            <a:pPr>
              <a:lnSpc>
                <a:spcPct val="120000"/>
              </a:lnSpc>
              <a:buNone/>
            </a:pPr>
            <a:r>
              <a:rPr lang="zh-CN" altLang="en-US" dirty="0" smtClean="0">
                <a:ea typeface="宋体" panose="02010600030101010101" pitchFamily="2" charset="-122"/>
              </a:rPr>
              <a:t>   白</a:t>
            </a:r>
            <a:r>
              <a:rPr lang="zh-CN" altLang="en-US" dirty="0">
                <a:ea typeface="宋体" panose="02010600030101010101" pitchFamily="2" charset="-122"/>
              </a:rPr>
              <a:t>盒</a:t>
            </a:r>
            <a:r>
              <a:rPr lang="zh-CN" altLang="en-US" dirty="0" smtClean="0">
                <a:ea typeface="宋体" panose="02010600030101010101" pitchFamily="2" charset="-122"/>
              </a:rPr>
              <a:t>测试覆盖方法：</a:t>
            </a:r>
            <a:endParaRPr lang="zh-CN" altLang="en-US" dirty="0">
              <a:ea typeface="宋体" panose="02010600030101010101" pitchFamily="2" charset="-122"/>
            </a:endParaRPr>
          </a:p>
          <a:p>
            <a:pPr>
              <a:lnSpc>
                <a:spcPct val="120000"/>
              </a:lnSpc>
              <a:buNone/>
            </a:pPr>
            <a:r>
              <a:rPr lang="en-US" altLang="zh-CN" sz="1600" dirty="0">
                <a:ea typeface="宋体" panose="02010600030101010101" pitchFamily="2" charset="-122"/>
              </a:rPr>
              <a:t>    </a:t>
            </a:r>
            <a:r>
              <a:rPr lang="en-US" altLang="zh-CN" sz="1600" dirty="0" smtClean="0">
                <a:ea typeface="宋体" panose="02010600030101010101" pitchFamily="2" charset="-122"/>
              </a:rPr>
              <a:t>1</a:t>
            </a:r>
            <a:r>
              <a:rPr lang="zh-CN" altLang="en-US" sz="1600" dirty="0" smtClean="0">
                <a:ea typeface="宋体" panose="02010600030101010101" pitchFamily="2" charset="-122"/>
              </a:rPr>
              <a:t>、逻辑覆盖：</a:t>
            </a:r>
            <a:endParaRPr lang="en-US" altLang="zh-CN" sz="1600" dirty="0" smtClean="0">
              <a:ea typeface="宋体" panose="02010600030101010101" pitchFamily="2" charset="-122"/>
            </a:endParaRPr>
          </a:p>
          <a:p>
            <a:pPr>
              <a:lnSpc>
                <a:spcPct val="120000"/>
              </a:lnSpc>
              <a:buNone/>
            </a:pPr>
            <a:r>
              <a:rPr lang="zh-CN" altLang="en-US" sz="1600" dirty="0" smtClean="0">
                <a:ea typeface="宋体" panose="02010600030101010101" pitchFamily="2" charset="-122"/>
              </a:rPr>
              <a:t>     判断覆盖：所有</a:t>
            </a:r>
            <a:r>
              <a:rPr lang="zh-CN" altLang="en-US" sz="1600" dirty="0">
                <a:ea typeface="宋体" panose="02010600030101010101" pitchFamily="2" charset="-122"/>
              </a:rPr>
              <a:t>的逻辑判定，取</a:t>
            </a:r>
            <a:r>
              <a:rPr lang="zh-CN" altLang="en-US" sz="1600" dirty="0">
                <a:latin typeface="Alstom" pitchFamily="50" charset="0"/>
                <a:ea typeface="宋体" panose="02010600030101010101" pitchFamily="2" charset="-122"/>
              </a:rPr>
              <a:t>“</a:t>
            </a:r>
            <a:r>
              <a:rPr lang="zh-CN" altLang="en-US" sz="1600" dirty="0">
                <a:ea typeface="宋体" panose="02010600030101010101" pitchFamily="2" charset="-122"/>
              </a:rPr>
              <a:t>真</a:t>
            </a:r>
            <a:r>
              <a:rPr lang="zh-CN" altLang="en-US" sz="1600" dirty="0">
                <a:latin typeface="Alstom" pitchFamily="50" charset="0"/>
                <a:ea typeface="宋体" panose="02010600030101010101" pitchFamily="2" charset="-122"/>
              </a:rPr>
              <a:t>”</a:t>
            </a:r>
            <a:r>
              <a:rPr lang="zh-CN" altLang="en-US" sz="1600" dirty="0">
                <a:ea typeface="宋体" panose="02010600030101010101" pitchFamily="2" charset="-122"/>
              </a:rPr>
              <a:t>与取</a:t>
            </a:r>
            <a:r>
              <a:rPr lang="zh-CN" altLang="en-US" sz="1600" dirty="0">
                <a:latin typeface="Alstom" pitchFamily="50" charset="0"/>
                <a:ea typeface="宋体" panose="02010600030101010101" pitchFamily="2" charset="-122"/>
              </a:rPr>
              <a:t>“</a:t>
            </a:r>
            <a:r>
              <a:rPr lang="zh-CN" altLang="en-US" sz="1600" dirty="0">
                <a:ea typeface="宋体" panose="02010600030101010101" pitchFamily="2" charset="-122"/>
              </a:rPr>
              <a:t>假</a:t>
            </a:r>
            <a:r>
              <a:rPr lang="zh-CN" altLang="en-US" sz="1600" dirty="0">
                <a:latin typeface="Alstom" pitchFamily="50" charset="0"/>
                <a:ea typeface="宋体" panose="02010600030101010101" pitchFamily="2" charset="-122"/>
              </a:rPr>
              <a:t>”</a:t>
            </a:r>
            <a:r>
              <a:rPr lang="zh-CN" altLang="en-US" sz="1600" dirty="0">
                <a:ea typeface="宋体" panose="02010600030101010101" pitchFamily="2" charset="-122"/>
              </a:rPr>
              <a:t> </a:t>
            </a:r>
            <a:r>
              <a:rPr lang="zh-CN" altLang="en-US" sz="1600" dirty="0" smtClean="0">
                <a:ea typeface="宋体" panose="02010600030101010101" pitchFamily="2" charset="-122"/>
              </a:rPr>
              <a:t>情况覆盖。</a:t>
            </a:r>
            <a:endParaRPr lang="en-US" altLang="zh-CN" sz="1600" dirty="0" smtClean="0">
              <a:ea typeface="宋体" panose="02010600030101010101" pitchFamily="2" charset="-122"/>
            </a:endParaRPr>
          </a:p>
          <a:p>
            <a:pPr>
              <a:lnSpc>
                <a:spcPct val="120000"/>
              </a:lnSpc>
              <a:buNone/>
            </a:pPr>
            <a:r>
              <a:rPr lang="en-US" altLang="zh-CN" sz="1600" dirty="0">
                <a:ea typeface="宋体" panose="02010600030101010101" pitchFamily="2" charset="-122"/>
              </a:rPr>
              <a:t> </a:t>
            </a:r>
            <a:r>
              <a:rPr lang="en-US" altLang="zh-CN" sz="1600" dirty="0" smtClean="0">
                <a:ea typeface="宋体" panose="02010600030101010101" pitchFamily="2" charset="-122"/>
              </a:rPr>
              <a:t>    </a:t>
            </a:r>
            <a:r>
              <a:rPr lang="zh-CN" altLang="en-US" sz="1600" dirty="0" smtClean="0">
                <a:ea typeface="宋体" panose="02010600030101010101" pitchFamily="2" charset="-122"/>
              </a:rPr>
              <a:t>条件覆盖：使得</a:t>
            </a:r>
            <a:r>
              <a:rPr lang="zh-CN" altLang="en-US" sz="1600" dirty="0">
                <a:ea typeface="宋体" panose="02010600030101010101" pitchFamily="2" charset="-122"/>
              </a:rPr>
              <a:t>每个判定中条件的各种可能组合都至少执行一</a:t>
            </a:r>
            <a:r>
              <a:rPr lang="zh-CN" altLang="en-US" sz="1600" dirty="0" smtClean="0">
                <a:ea typeface="宋体" panose="02010600030101010101" pitchFamily="2" charset="-122"/>
              </a:rPr>
              <a:t>次。</a:t>
            </a:r>
            <a:endParaRPr lang="en-US" altLang="zh-CN" sz="1600" dirty="0" smtClean="0">
              <a:ea typeface="宋体" panose="02010600030101010101" pitchFamily="2" charset="-122"/>
            </a:endParaRPr>
          </a:p>
          <a:p>
            <a:pPr>
              <a:lnSpc>
                <a:spcPct val="120000"/>
              </a:lnSpc>
              <a:buNone/>
            </a:pPr>
            <a:endParaRPr lang="en-US" altLang="zh-CN" sz="1600" dirty="0" smtClean="0">
              <a:ea typeface="宋体" panose="02010600030101010101" pitchFamily="2" charset="-122"/>
            </a:endParaRPr>
          </a:p>
          <a:p>
            <a:pPr>
              <a:lnSpc>
                <a:spcPct val="120000"/>
              </a:lnSpc>
              <a:buNone/>
            </a:pPr>
            <a:r>
              <a:rPr lang="zh-CN" altLang="en-US" sz="1600" dirty="0" smtClean="0">
                <a:ea typeface="宋体" panose="02010600030101010101" pitchFamily="2" charset="-122"/>
              </a:rPr>
              <a:t>    </a:t>
            </a:r>
            <a:r>
              <a:rPr lang="en-US" altLang="zh-CN" sz="1600" dirty="0" smtClean="0">
                <a:ea typeface="宋体" panose="02010600030101010101" pitchFamily="2" charset="-122"/>
              </a:rPr>
              <a:t>2</a:t>
            </a:r>
            <a:r>
              <a:rPr lang="zh-CN" altLang="en-US" sz="1600" dirty="0" smtClean="0">
                <a:ea typeface="宋体" panose="02010600030101010101" pitchFamily="2" charset="-122"/>
              </a:rPr>
              <a:t>、路径覆盖：</a:t>
            </a:r>
            <a:endParaRPr lang="en-US" altLang="zh-CN" sz="1600" dirty="0" smtClean="0">
              <a:ea typeface="宋体" panose="02010600030101010101" pitchFamily="2" charset="-122"/>
            </a:endParaRPr>
          </a:p>
          <a:p>
            <a:pPr>
              <a:lnSpc>
                <a:spcPct val="120000"/>
              </a:lnSpc>
              <a:buNone/>
            </a:pPr>
            <a:r>
              <a:rPr lang="en-US" altLang="zh-CN" sz="1600" dirty="0">
                <a:ea typeface="宋体" panose="02010600030101010101" pitchFamily="2" charset="-122"/>
              </a:rPr>
              <a:t> </a:t>
            </a:r>
            <a:r>
              <a:rPr lang="en-US" altLang="zh-CN" sz="1600" dirty="0" smtClean="0">
                <a:ea typeface="宋体" panose="02010600030101010101" pitchFamily="2" charset="-122"/>
              </a:rPr>
              <a:t>    1</a:t>
            </a:r>
            <a:r>
              <a:rPr lang="zh-CN" altLang="en-US" sz="1600" dirty="0" smtClean="0">
                <a:ea typeface="宋体" panose="02010600030101010101" pitchFamily="2" charset="-122"/>
              </a:rPr>
              <a:t>）程序模块</a:t>
            </a:r>
            <a:r>
              <a:rPr lang="zh-CN" altLang="en-US" sz="1600" dirty="0">
                <a:ea typeface="宋体" panose="02010600030101010101" pitchFamily="2" charset="-122"/>
              </a:rPr>
              <a:t>的所有独立的执行路径</a:t>
            </a:r>
            <a:r>
              <a:rPr lang="zh-CN" altLang="en-US" sz="1600" dirty="0" smtClean="0">
                <a:ea typeface="宋体" panose="02010600030101010101" pitchFamily="2" charset="-122"/>
              </a:rPr>
              <a:t>。</a:t>
            </a:r>
            <a:endParaRPr lang="en-US" altLang="zh-CN" sz="1600" dirty="0" smtClean="0">
              <a:ea typeface="宋体" panose="02010600030101010101" pitchFamily="2" charset="-122"/>
            </a:endParaRPr>
          </a:p>
          <a:p>
            <a:pPr>
              <a:lnSpc>
                <a:spcPct val="120000"/>
              </a:lnSpc>
              <a:buNone/>
            </a:pPr>
            <a:r>
              <a:rPr lang="en-US" altLang="zh-CN" sz="1600" dirty="0">
                <a:ea typeface="宋体" panose="02010600030101010101" pitchFamily="2" charset="-122"/>
              </a:rPr>
              <a:t> </a:t>
            </a:r>
            <a:r>
              <a:rPr lang="en-US" altLang="zh-CN" sz="1600" dirty="0" smtClean="0">
                <a:ea typeface="宋体" panose="02010600030101010101" pitchFamily="2" charset="-122"/>
              </a:rPr>
              <a:t>    2</a:t>
            </a:r>
            <a:r>
              <a:rPr lang="zh-CN" altLang="en-US" sz="1600" dirty="0" smtClean="0">
                <a:ea typeface="宋体" panose="02010600030101010101" pitchFamily="2" charset="-122"/>
              </a:rPr>
              <a:t>）在</a:t>
            </a:r>
            <a:r>
              <a:rPr lang="zh-CN" altLang="en-US" sz="1600" dirty="0">
                <a:ea typeface="宋体" panose="02010600030101010101" pitchFamily="2" charset="-122"/>
              </a:rPr>
              <a:t>循环的边界和运行的界限内执行循环体</a:t>
            </a:r>
            <a:r>
              <a:rPr lang="zh-CN" altLang="en-US" sz="1600" dirty="0" smtClean="0">
                <a:ea typeface="宋体" panose="02010600030101010101" pitchFamily="2" charset="-122"/>
              </a:rPr>
              <a:t>。</a:t>
            </a:r>
            <a:endParaRPr lang="en-US" altLang="zh-CN" sz="1600" dirty="0" smtClean="0">
              <a:ea typeface="宋体" panose="02010600030101010101" pitchFamily="2" charset="-122"/>
            </a:endParaRPr>
          </a:p>
          <a:p>
            <a:pPr>
              <a:lnSpc>
                <a:spcPct val="120000"/>
              </a:lnSpc>
              <a:buNone/>
            </a:pPr>
            <a:r>
              <a:rPr lang="en-US" altLang="zh-CN" sz="1600" dirty="0">
                <a:ea typeface="宋体" panose="02010600030101010101" pitchFamily="2" charset="-122"/>
              </a:rPr>
              <a:t> </a:t>
            </a:r>
            <a:r>
              <a:rPr lang="en-US" altLang="zh-CN" sz="1600" dirty="0" smtClean="0">
                <a:ea typeface="宋体" panose="02010600030101010101" pitchFamily="2" charset="-122"/>
              </a:rPr>
              <a:t>    3</a:t>
            </a:r>
            <a:r>
              <a:rPr lang="zh-CN" altLang="en-US" sz="1600" dirty="0" smtClean="0">
                <a:ea typeface="宋体" panose="02010600030101010101" pitchFamily="2" charset="-122"/>
              </a:rPr>
              <a:t>）结合测试</a:t>
            </a:r>
            <a:r>
              <a:rPr lang="zh-CN" altLang="en-US" sz="1600" dirty="0">
                <a:ea typeface="宋体" panose="02010600030101010101" pitchFamily="2" charset="-122"/>
              </a:rPr>
              <a:t>内部数据结构的</a:t>
            </a:r>
            <a:r>
              <a:rPr lang="zh-CN" altLang="en-US" sz="1600" dirty="0" smtClean="0">
                <a:ea typeface="宋体" panose="02010600030101010101" pitchFamily="2" charset="-122"/>
              </a:rPr>
              <a:t>有效性覆盖。</a:t>
            </a:r>
            <a:endParaRPr lang="en-US" altLang="zh-CN" sz="1600" dirty="0" smtClean="0">
              <a:ea typeface="宋体" panose="02010600030101010101" pitchFamily="2" charset="-122"/>
            </a:endParaRPr>
          </a:p>
          <a:p>
            <a:pPr>
              <a:lnSpc>
                <a:spcPct val="120000"/>
              </a:lnSpc>
              <a:buNone/>
            </a:pPr>
            <a:r>
              <a:rPr lang="en-US" altLang="zh-CN" sz="1600" dirty="0">
                <a:ea typeface="宋体" panose="02010600030101010101" pitchFamily="2" charset="-122"/>
              </a:rPr>
              <a:t> </a:t>
            </a:r>
            <a:r>
              <a:rPr lang="en-US" altLang="zh-CN" sz="1600" dirty="0" smtClean="0">
                <a:ea typeface="宋体" panose="02010600030101010101" pitchFamily="2" charset="-122"/>
              </a:rPr>
              <a:t>    4</a:t>
            </a:r>
            <a:r>
              <a:rPr lang="zh-CN" altLang="en-US" sz="1600" dirty="0" smtClean="0">
                <a:ea typeface="宋体" panose="02010600030101010101" pitchFamily="2" charset="-122"/>
              </a:rPr>
              <a:t>）</a:t>
            </a:r>
            <a:r>
              <a:rPr lang="zh-CN" altLang="en-US" sz="1600" dirty="0" smtClean="0">
                <a:latin typeface="宋体" panose="02010600030101010101" pitchFamily="2" charset="-122"/>
                <a:ea typeface="宋体" panose="02010600030101010101" pitchFamily="2" charset="-122"/>
              </a:rPr>
              <a:t>模块</a:t>
            </a:r>
            <a:r>
              <a:rPr lang="zh-CN" altLang="en-US" sz="1600" dirty="0">
                <a:latin typeface="宋体" panose="02010600030101010101" pitchFamily="2" charset="-122"/>
                <a:ea typeface="宋体" panose="02010600030101010101" pitchFamily="2" charset="-122"/>
              </a:rPr>
              <a:t>的</a:t>
            </a:r>
            <a:r>
              <a:rPr lang="zh-CN" altLang="en-US" sz="1600" dirty="0" smtClean="0">
                <a:latin typeface="宋体" panose="02010600030101010101" pitchFamily="2" charset="-122"/>
                <a:ea typeface="宋体" panose="02010600030101010101" pitchFamily="2" charset="-122"/>
              </a:rPr>
              <a:t>各错误</a:t>
            </a:r>
            <a:r>
              <a:rPr lang="zh-CN" altLang="en-US" sz="1600" dirty="0">
                <a:latin typeface="宋体" panose="02010600030101010101" pitchFamily="2" charset="-122"/>
                <a:ea typeface="宋体" panose="02010600030101010101" pitchFamily="2" charset="-122"/>
              </a:rPr>
              <a:t>处理路径。</a:t>
            </a:r>
            <a:endParaRPr lang="zh-CN" altLang="en-US" sz="1600" dirty="0">
              <a:ea typeface="宋体" panose="02010600030101010101" pitchFamily="2" charset="-122"/>
            </a:endParaRPr>
          </a:p>
          <a:p>
            <a:pPr marL="0" indent="0">
              <a:buNone/>
            </a:pPr>
            <a:endParaRPr lang="zh-CN" alt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332656"/>
            <a:ext cx="7772400" cy="778098"/>
          </a:xfrm>
        </p:spPr>
        <p:txBody>
          <a:bodyPr/>
          <a:lstStyle/>
          <a:p>
            <a:r>
              <a:rPr lang="zh-CN" altLang="en-US" dirty="0"/>
              <a:t>灰</a:t>
            </a:r>
            <a:r>
              <a:rPr lang="zh-CN" altLang="en-US" dirty="0" smtClean="0"/>
              <a:t>盒测试</a:t>
            </a:r>
            <a:endParaRPr lang="zh-CN" altLang="en-US" dirty="0"/>
          </a:p>
        </p:txBody>
      </p:sp>
      <p:sp>
        <p:nvSpPr>
          <p:cNvPr id="3" name="内容占位符 2"/>
          <p:cNvSpPr>
            <a:spLocks noGrp="1"/>
          </p:cNvSpPr>
          <p:nvPr>
            <p:ph sz="quarter" idx="1"/>
          </p:nvPr>
        </p:nvSpPr>
        <p:spPr>
          <a:xfrm>
            <a:off x="467544" y="1268760"/>
            <a:ext cx="7772400" cy="4572000"/>
          </a:xfrm>
        </p:spPr>
        <p:txBody>
          <a:bodyPr>
            <a:normAutofit fontScale="55000" lnSpcReduction="20000"/>
          </a:bodyPr>
          <a:lstStyle/>
          <a:p>
            <a:pPr>
              <a:lnSpc>
                <a:spcPct val="120000"/>
              </a:lnSpc>
              <a:buFont typeface="Wingdings" panose="05000000000000000000" pitchFamily="2" charset="2"/>
              <a:buChar char="u"/>
            </a:pPr>
            <a:r>
              <a:rPr lang="zh-CN" altLang="en-US" sz="4000" b="1" dirty="0">
                <a:latin typeface="宋体" panose="02010600030101010101" pitchFamily="2" charset="-122"/>
                <a:ea typeface="宋体" panose="02010600030101010101" pitchFamily="2" charset="-122"/>
              </a:rPr>
              <a:t>灰盒测试的定义</a:t>
            </a:r>
            <a:endParaRPr lang="zh-CN" altLang="en-US" sz="4000" b="1" dirty="0">
              <a:latin typeface="宋体" panose="02010600030101010101" pitchFamily="2" charset="-122"/>
              <a:ea typeface="宋体" panose="02010600030101010101" pitchFamily="2" charset="-122"/>
            </a:endParaRPr>
          </a:p>
          <a:p>
            <a:pPr>
              <a:lnSpc>
                <a:spcPct val="120000"/>
              </a:lnSpc>
              <a:buNone/>
            </a:pPr>
            <a:r>
              <a:rPr lang="zh-CN" altLang="en-US" sz="1600" dirty="0">
                <a:latin typeface="宋体" panose="02010600030101010101" pitchFamily="2" charset="-122"/>
                <a:ea typeface="宋体" panose="02010600030101010101" pitchFamily="2" charset="-122"/>
              </a:rPr>
              <a:t>	</a:t>
            </a:r>
            <a:r>
              <a:rPr lang="zh-CN" altLang="en-US" sz="2800" dirty="0">
                <a:latin typeface="宋体" panose="02010600030101010101" pitchFamily="2" charset="-122"/>
                <a:ea typeface="宋体" panose="02010600030101010101" pitchFamily="2" charset="-122"/>
              </a:rPr>
              <a:t>灰盒测试是介于白盒测试与黑盒测试之间的一种测试，可以这样理解，灰盒测试关注输出对于输入的正确性，同时也关注内部表现，但这种关注不象白盒那样</a:t>
            </a:r>
            <a:r>
              <a:rPr lang="zh-CN" altLang="en-US" sz="2800" dirty="0" smtClean="0">
                <a:latin typeface="宋体" panose="02010600030101010101" pitchFamily="2" charset="-122"/>
                <a:ea typeface="宋体" panose="02010600030101010101" pitchFamily="2" charset="-122"/>
              </a:rPr>
              <a:t>详细，灰盒通过事件</a:t>
            </a:r>
            <a:r>
              <a:rPr lang="zh-CN" altLang="en-US" sz="2800" dirty="0">
                <a:latin typeface="宋体" panose="02010600030101010101" pitchFamily="2" charset="-122"/>
                <a:ea typeface="宋体" panose="02010600030101010101" pitchFamily="2" charset="-122"/>
              </a:rPr>
              <a:t>、标志来判断内部的运行状态</a:t>
            </a:r>
            <a:r>
              <a:rPr lang="zh-CN" altLang="en-US" sz="2800" dirty="0" smtClean="0">
                <a:latin typeface="宋体" panose="02010600030101010101" pitchFamily="2" charset="-122"/>
                <a:ea typeface="宋体" panose="02010600030101010101" pitchFamily="2" charset="-122"/>
              </a:rPr>
              <a:t>，关注各个</a:t>
            </a:r>
            <a:r>
              <a:rPr lang="zh-CN" altLang="en-US" sz="2800" dirty="0">
                <a:latin typeface="宋体" panose="02010600030101010101" pitchFamily="2" charset="-122"/>
                <a:ea typeface="宋体" panose="02010600030101010101" pitchFamily="2" charset="-122"/>
              </a:rPr>
              <a:t>组件之间的</a:t>
            </a:r>
            <a:r>
              <a:rPr lang="zh-CN" altLang="en-US" sz="2800" dirty="0" smtClean="0">
                <a:latin typeface="宋体" panose="02010600030101010101" pitchFamily="2" charset="-122"/>
                <a:ea typeface="宋体" panose="02010600030101010101" pitchFamily="2" charset="-122"/>
              </a:rPr>
              <a:t>逻辑。</a:t>
            </a:r>
            <a:endParaRPr lang="en-US" altLang="zh-CN" sz="2800" dirty="0" smtClean="0">
              <a:latin typeface="宋体" panose="02010600030101010101" pitchFamily="2" charset="-122"/>
              <a:ea typeface="宋体" panose="02010600030101010101" pitchFamily="2" charset="-122"/>
            </a:endParaRPr>
          </a:p>
          <a:p>
            <a:pPr>
              <a:lnSpc>
                <a:spcPct val="120000"/>
              </a:lnSpc>
              <a:buNone/>
            </a:pPr>
            <a:r>
              <a:rPr lang="en-US" altLang="zh-CN" sz="2800" dirty="0">
                <a:latin typeface="宋体" panose="02010600030101010101" pitchFamily="2" charset="-122"/>
                <a:ea typeface="宋体" panose="02010600030101010101" pitchFamily="2" charset="-122"/>
              </a:rPr>
              <a:t> </a:t>
            </a:r>
            <a:r>
              <a:rPr lang="en-US" altLang="zh-CN" sz="2800" dirty="0" smtClean="0">
                <a:latin typeface="宋体" panose="02010600030101010101" pitchFamily="2" charset="-122"/>
                <a:ea typeface="宋体" panose="02010600030101010101" pitchFamily="2" charset="-122"/>
              </a:rPr>
              <a:t>  </a:t>
            </a:r>
            <a:r>
              <a:rPr lang="zh-CN" altLang="en-US" sz="2800" dirty="0" smtClean="0">
                <a:latin typeface="宋体" panose="02010600030101010101" pitchFamily="2" charset="-122"/>
                <a:ea typeface="宋体" panose="02010600030101010101" pitchFamily="2" charset="-122"/>
              </a:rPr>
              <a:t>灰</a:t>
            </a:r>
            <a:r>
              <a:rPr lang="zh-CN" altLang="en-US" sz="2800" dirty="0">
                <a:latin typeface="宋体" panose="02010600030101010101" pitchFamily="2" charset="-122"/>
                <a:ea typeface="宋体" panose="02010600030101010101" pitchFamily="2" charset="-122"/>
              </a:rPr>
              <a:t>盒测试结合了白盒</a:t>
            </a:r>
            <a:r>
              <a:rPr lang="zh-CN" altLang="en-US" sz="2800" dirty="0" smtClean="0">
                <a:latin typeface="宋体" panose="02010600030101010101" pitchFamily="2" charset="-122"/>
                <a:ea typeface="宋体" panose="02010600030101010101" pitchFamily="2" charset="-122"/>
              </a:rPr>
              <a:t>测试，黑</a:t>
            </a:r>
            <a:r>
              <a:rPr lang="zh-CN" altLang="en-US" sz="2800" dirty="0">
                <a:latin typeface="宋体" panose="02010600030101010101" pitchFamily="2" charset="-122"/>
                <a:ea typeface="宋体" panose="02010600030101010101" pitchFamily="2" charset="-122"/>
              </a:rPr>
              <a:t>盒测试的</a:t>
            </a:r>
            <a:r>
              <a:rPr lang="zh-CN" altLang="en-US" sz="2800" dirty="0" smtClean="0">
                <a:latin typeface="宋体" panose="02010600030101010101" pitchFamily="2" charset="-122"/>
                <a:ea typeface="宋体" panose="02010600030101010101" pitchFamily="2" charset="-122"/>
              </a:rPr>
              <a:t>要素。</a:t>
            </a:r>
            <a:br>
              <a:rPr lang="zh-CN" altLang="en-US" sz="2800" dirty="0">
                <a:latin typeface="宋体" panose="02010600030101010101" pitchFamily="2" charset="-122"/>
                <a:ea typeface="宋体" panose="02010600030101010101" pitchFamily="2" charset="-122"/>
              </a:rPr>
            </a:br>
            <a:br>
              <a:rPr lang="zh-CN" altLang="en-US" sz="2800" dirty="0">
                <a:latin typeface="宋体" panose="02010600030101010101" pitchFamily="2" charset="-122"/>
                <a:ea typeface="宋体" panose="02010600030101010101" pitchFamily="2" charset="-122"/>
              </a:rPr>
            </a:br>
            <a:r>
              <a:rPr lang="zh-CN" altLang="en-US" sz="2800" dirty="0" smtClean="0">
                <a:latin typeface="宋体" panose="02010600030101010101" pitchFamily="2" charset="-122"/>
                <a:ea typeface="宋体" panose="02010600030101010101" pitchFamily="2" charset="-122"/>
              </a:rPr>
              <a:t>例子：灰</a:t>
            </a:r>
            <a:r>
              <a:rPr lang="zh-CN" altLang="en-US" sz="2800" dirty="0">
                <a:latin typeface="宋体" panose="02010600030101010101" pitchFamily="2" charset="-122"/>
                <a:ea typeface="宋体" panose="02010600030101010101" pitchFamily="2" charset="-122"/>
              </a:rPr>
              <a:t>盒测试就像黑盒测试一样是通过用户界面测试，但是测试人员已经有所了解该软件或某种软件功能的源代码程序具体是怎样设计的。甚至于还读过部分源代码</a:t>
            </a:r>
            <a:r>
              <a:rPr lang="zh-CN" altLang="en-US" sz="2800" dirty="0" smtClean="0">
                <a:latin typeface="宋体" panose="02010600030101010101" pitchFamily="2" charset="-122"/>
                <a:ea typeface="宋体" panose="02010600030101010101" pitchFamily="2" charset="-122"/>
              </a:rPr>
              <a:t>。因此</a:t>
            </a:r>
            <a:r>
              <a:rPr lang="zh-CN" altLang="en-US" sz="2800" dirty="0">
                <a:latin typeface="宋体" panose="02010600030101010101" pitchFamily="2" charset="-122"/>
                <a:ea typeface="宋体" panose="02010600030101010101" pitchFamily="2" charset="-122"/>
              </a:rPr>
              <a:t>测试人员可以有的放矢地进行某种确定的条件</a:t>
            </a:r>
            <a:r>
              <a:rPr lang="en-US" altLang="zh-CN" sz="2800" dirty="0">
                <a:latin typeface="宋体" panose="02010600030101010101" pitchFamily="2" charset="-122"/>
                <a:ea typeface="宋体" panose="02010600030101010101" pitchFamily="2" charset="-122"/>
              </a:rPr>
              <a:t>/</a:t>
            </a:r>
            <a:r>
              <a:rPr lang="zh-CN" altLang="en-US" sz="2800" dirty="0">
                <a:latin typeface="宋体" panose="02010600030101010101" pitchFamily="2" charset="-122"/>
                <a:ea typeface="宋体" panose="02010600030101010101" pitchFamily="2" charset="-122"/>
              </a:rPr>
              <a:t>功能的测试，因为它的效率往往比白盒和黑盒要</a:t>
            </a:r>
            <a:r>
              <a:rPr lang="zh-CN" altLang="en-US" sz="2800" dirty="0" smtClean="0">
                <a:latin typeface="宋体" panose="02010600030101010101" pitchFamily="2" charset="-122"/>
                <a:ea typeface="宋体" panose="02010600030101010101" pitchFamily="2" charset="-122"/>
              </a:rPr>
              <a:t>高。</a:t>
            </a:r>
            <a:endParaRPr lang="zh-CN" altLang="en-US" sz="2800" dirty="0">
              <a:latin typeface="宋体" panose="02010600030101010101" pitchFamily="2" charset="-122"/>
              <a:ea typeface="宋体" panose="02010600030101010101" pitchFamily="2" charset="-122"/>
            </a:endParaRPr>
          </a:p>
          <a:p>
            <a:pPr>
              <a:lnSpc>
                <a:spcPct val="120000"/>
              </a:lnSpc>
              <a:buFont typeface="Wingdings" panose="05000000000000000000" pitchFamily="2" charset="2"/>
              <a:buChar char="u"/>
            </a:pPr>
            <a:r>
              <a:rPr lang="zh-CN" altLang="en-US" sz="4000" b="1" dirty="0">
                <a:latin typeface="宋体" panose="02010600030101010101" pitchFamily="2" charset="-122"/>
                <a:ea typeface="宋体" panose="02010600030101010101" pitchFamily="2" charset="-122"/>
              </a:rPr>
              <a:t>灰盒测试的应用</a:t>
            </a:r>
            <a:endParaRPr lang="zh-CN" altLang="en-US" sz="4000" b="1" dirty="0">
              <a:latin typeface="宋体" panose="02010600030101010101" pitchFamily="2" charset="-122"/>
              <a:ea typeface="宋体" panose="02010600030101010101" pitchFamily="2" charset="-122"/>
            </a:endParaRPr>
          </a:p>
          <a:p>
            <a:pPr>
              <a:lnSpc>
                <a:spcPct val="120000"/>
              </a:lnSpc>
              <a:buNone/>
            </a:pPr>
            <a:r>
              <a:rPr lang="zh-CN" altLang="en-US" sz="2800" dirty="0">
                <a:latin typeface="宋体" panose="02010600030101010101" pitchFamily="2" charset="-122"/>
                <a:ea typeface="宋体" panose="02010600030101010101" pitchFamily="2" charset="-122"/>
              </a:rPr>
              <a:t>   灰盒测试一般应用在集成测试中，集成测试是在单元测试完成之后开始，是对某个或多个子系统所有功能模块的测试。验证各软件单元集成后形成的模块能否达到概要设计规格说明中各模块的设计目标，集成测试介于白盒测试与黑盒测试之间，因此也被称为灰盒测试</a:t>
            </a:r>
            <a:r>
              <a:rPr lang="zh-CN" altLang="en-US" sz="2800" dirty="0" smtClean="0">
                <a:latin typeface="宋体" panose="02010600030101010101" pitchFamily="2" charset="-122"/>
                <a:ea typeface="宋体" panose="02010600030101010101" pitchFamily="2" charset="-122"/>
              </a:rPr>
              <a:t>。</a:t>
            </a:r>
            <a:endParaRPr lang="en-US" altLang="zh-CN" sz="2800" dirty="0" smtClean="0">
              <a:latin typeface="宋体" panose="02010600030101010101" pitchFamily="2" charset="-122"/>
              <a:ea typeface="宋体" panose="02010600030101010101" pitchFamily="2" charset="-122"/>
            </a:endParaRPr>
          </a:p>
          <a:p>
            <a:pPr>
              <a:lnSpc>
                <a:spcPct val="120000"/>
              </a:lnSpc>
              <a:buNone/>
            </a:pPr>
            <a:r>
              <a:rPr lang="en-US" altLang="zh-CN" sz="2800" dirty="0">
                <a:latin typeface="宋体" panose="02010600030101010101" pitchFamily="2" charset="-122"/>
                <a:ea typeface="宋体" panose="02010600030101010101" pitchFamily="2" charset="-122"/>
              </a:rPr>
              <a:t> </a:t>
            </a:r>
            <a:r>
              <a:rPr lang="en-US" altLang="zh-CN" sz="2800" dirty="0" smtClean="0">
                <a:latin typeface="宋体" panose="02010600030101010101" pitchFamily="2" charset="-122"/>
                <a:ea typeface="宋体" panose="02010600030101010101" pitchFamily="2" charset="-122"/>
              </a:rPr>
              <a:t>  </a:t>
            </a:r>
            <a:r>
              <a:rPr lang="zh-CN" altLang="en-US" sz="2800" dirty="0" smtClean="0">
                <a:latin typeface="宋体" panose="02010600030101010101" pitchFamily="2" charset="-122"/>
                <a:ea typeface="宋体" panose="02010600030101010101" pitchFamily="2" charset="-122"/>
              </a:rPr>
              <a:t>系统测试分析设计、具体到模块测试分析设计也经常结合应用实现过程进行测试，也称为灰盒测试。</a:t>
            </a:r>
            <a:endParaRPr lang="zh-CN" altLang="en-US" sz="2800" dirty="0">
              <a:latin typeface="宋体" panose="02010600030101010101" pitchFamily="2" charset="-122"/>
              <a:ea typeface="宋体" panose="02010600030101010101" pitchFamily="2" charset="-122"/>
            </a:endParaRPr>
          </a:p>
          <a:p>
            <a:pPr marL="0" indent="0">
              <a:buNone/>
            </a:pPr>
            <a:endParaRPr lang="zh-CN" alt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914400" y="1447800"/>
            <a:ext cx="7772400" cy="3709392"/>
          </a:xfrm>
        </p:spPr>
        <p:txBody>
          <a:bodyPr>
            <a:normAutofit/>
          </a:bodyPr>
          <a:lstStyle/>
          <a:p>
            <a:pPr marL="0" indent="0">
              <a:buNone/>
            </a:pPr>
            <a:endParaRPr lang="en-US" altLang="zh-CN" sz="5400" dirty="0" smtClean="0"/>
          </a:p>
          <a:p>
            <a:pPr marL="0" indent="0">
              <a:buNone/>
            </a:pPr>
            <a:endParaRPr lang="en-US" altLang="zh-CN" sz="5400" dirty="0"/>
          </a:p>
          <a:p>
            <a:pPr marL="0" indent="0">
              <a:buNone/>
            </a:pPr>
            <a:r>
              <a:rPr lang="en-US" altLang="zh-CN" sz="5400" dirty="0" smtClean="0"/>
              <a:t>           Thank you</a:t>
            </a:r>
            <a:r>
              <a:rPr lang="zh-CN" altLang="en-US" sz="5400" dirty="0" smtClean="0"/>
              <a:t>！</a:t>
            </a:r>
            <a:endParaRPr lang="zh-CN" altLang="en-US" sz="5400" dirty="0"/>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PP_MARK_KEY" val="8b16285a-654b-44ee-86b0-ce94cc00bacd"/>
  <p:tag name="COMMONDATA" val="eyJoZGlkIjoiMjRlYWEyMzQ3YTY3MDdhM2JmNzBkZGE0MTUzNDE5MjIif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平衡">
  <a:themeElements>
    <a:clrScheme name="平衡">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平衡">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平衡">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Equity</Template>
  <TotalTime>0</TotalTime>
  <Words>4176</Words>
  <Application>WPS 演示</Application>
  <PresentationFormat>全屏显示(4:3)</PresentationFormat>
  <Paragraphs>293</Paragraphs>
  <Slides>41</Slides>
  <Notes>0</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2</vt:i4>
      </vt:variant>
      <vt:variant>
        <vt:lpstr>幻灯片标题</vt:lpstr>
      </vt:variant>
      <vt:variant>
        <vt:i4>41</vt:i4>
      </vt:variant>
    </vt:vector>
  </HeadingPairs>
  <TitlesOfParts>
    <vt:vector size="57" baseType="lpstr">
      <vt:lpstr>Arial</vt:lpstr>
      <vt:lpstr>宋体</vt:lpstr>
      <vt:lpstr>Wingdings</vt:lpstr>
      <vt:lpstr>Wingdings 2</vt:lpstr>
      <vt:lpstr>MS UI Gothic</vt:lpstr>
      <vt:lpstr>Perpetua</vt:lpstr>
      <vt:lpstr>幼圆</vt:lpstr>
      <vt:lpstr>Franklin Gothic Book</vt:lpstr>
      <vt:lpstr>微软雅黑</vt:lpstr>
      <vt:lpstr>Arial Unicode MS</vt:lpstr>
      <vt:lpstr>Calibri</vt:lpstr>
      <vt:lpstr>Alstom</vt:lpstr>
      <vt:lpstr>Segoe Print</vt:lpstr>
      <vt:lpstr>平衡</vt:lpstr>
      <vt:lpstr>Word.Document.8</vt:lpstr>
      <vt:lpstr>Excel.Sheet.12</vt:lpstr>
      <vt:lpstr>测试设计方法</vt:lpstr>
      <vt:lpstr>目录</vt:lpstr>
      <vt:lpstr>测试分类</vt:lpstr>
      <vt:lpstr>黑盒测试设计方法分类</vt:lpstr>
      <vt:lpstr>等价类</vt:lpstr>
      <vt:lpstr>PowerPoint 演示文稿</vt:lpstr>
      <vt:lpstr>等价类</vt:lpstr>
      <vt:lpstr>PowerPoint 演示文稿</vt:lpstr>
      <vt:lpstr>PowerPoint 演示文稿</vt:lpstr>
      <vt:lpstr>三角形等价类划分测试用例</vt:lpstr>
      <vt:lpstr>PowerPoint 演示文稿</vt:lpstr>
      <vt:lpstr>等价类</vt:lpstr>
      <vt:lpstr>PowerPoint 演示文稿</vt:lpstr>
      <vt:lpstr>PowerPoint 演示文稿</vt:lpstr>
      <vt:lpstr>边界值</vt:lpstr>
      <vt:lpstr>边界值分析法分类：</vt:lpstr>
      <vt:lpstr>边界值</vt:lpstr>
      <vt:lpstr>PowerPoint 演示文稿</vt:lpstr>
      <vt:lpstr>判定表</vt:lpstr>
      <vt:lpstr>判定表</vt:lpstr>
      <vt:lpstr>判定表</vt:lpstr>
      <vt:lpstr>判定表</vt:lpstr>
      <vt:lpstr>因果图</vt:lpstr>
      <vt:lpstr>PowerPoint 演示文稿</vt:lpstr>
      <vt:lpstr>例子</vt:lpstr>
      <vt:lpstr>PowerPoint 演示文稿</vt:lpstr>
      <vt:lpstr>PowerPoint 演示文稿</vt:lpstr>
      <vt:lpstr>流程图法</vt:lpstr>
      <vt:lpstr>PowerPoint 演示文稿</vt:lpstr>
      <vt:lpstr>PowerPoint 演示文稿</vt:lpstr>
      <vt:lpstr>PowerPoint 演示文稿</vt:lpstr>
      <vt:lpstr>正交法</vt:lpstr>
      <vt:lpstr>PowerPoint 演示文稿</vt:lpstr>
      <vt:lpstr>PowerPoint 演示文稿</vt:lpstr>
      <vt:lpstr>错误推测</vt:lpstr>
      <vt:lpstr>PowerPoint 演示文稿</vt:lpstr>
      <vt:lpstr>PowerPoint 演示文稿</vt:lpstr>
      <vt:lpstr>场景设计法</vt:lpstr>
      <vt:lpstr>白盒测试设计</vt:lpstr>
      <vt:lpstr>灰盒测试</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测试设计方法</dc:title>
  <dc:creator>Administrator</dc:creator>
  <cp:lastModifiedBy>user</cp:lastModifiedBy>
  <cp:revision>112</cp:revision>
  <dcterms:created xsi:type="dcterms:W3CDTF">2016-11-16T10:06:00Z</dcterms:created>
  <dcterms:modified xsi:type="dcterms:W3CDTF">2023-10-08T03:13:54Z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7B829CE00A1D4125A919DABEABC5F404</vt:lpwstr>
  </property>
  <property fmtid="{D5CDD505-2E9C-101B-9397-08002B2CF9AE}" pid="3" name="KSOProductBuildVer">
    <vt:lpwstr>2052-12.1.0.15374</vt:lpwstr>
  </property>
</Properties>
</file>