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93" r:id="rId4"/>
    <p:sldId id="270" r:id="rId5"/>
    <p:sldId id="289" r:id="rId6"/>
    <p:sldId id="285" r:id="rId7"/>
    <p:sldId id="287" r:id="rId8"/>
    <p:sldId id="257" r:id="rId9"/>
    <p:sldId id="262" r:id="rId10"/>
    <p:sldId id="288" r:id="rId11"/>
    <p:sldId id="261" r:id="rId12"/>
    <p:sldId id="291" r:id="rId13"/>
    <p:sldId id="259" r:id="rId14"/>
    <p:sldId id="258" r:id="rId15"/>
    <p:sldId id="292" r:id="rId16"/>
    <p:sldId id="265" r:id="rId17"/>
    <p:sldId id="264" r:id="rId18"/>
    <p:sldId id="267" r:id="rId19"/>
    <p:sldId id="268" r:id="rId20"/>
    <p:sldId id="286" r:id="rId21"/>
    <p:sldId id="269" r:id="rId2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42" autoAdjust="0"/>
    <p:restoredTop sz="94660"/>
  </p:normalViewPr>
  <p:slideViewPr>
    <p:cSldViewPr>
      <p:cViewPr varScale="1">
        <p:scale>
          <a:sx n="78" d="100"/>
          <a:sy n="78" d="100"/>
        </p:scale>
        <p:origin x="-37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Ref idx="1003">
        <a:schemeClr val="bg1"/>
      </p:bgRef>
    </p:bg>
    <p:spTree>
      <p:nvGrpSpPr>
        <p:cNvPr id="1" name=""/>
        <p:cNvGrpSpPr/>
        <p:nvPr/>
      </p:nvGrpSpPr>
      <p:grpSpPr>
        <a:xfrm>
          <a:off x="0" y="0"/>
          <a:ext cx="0" cy="0"/>
          <a:chOff x="0" y="0"/>
          <a:chExt cx="0" cy="0"/>
        </a:xfrm>
      </p:grpSpPr>
      <p:sp>
        <p:nvSpPr>
          <p:cNvPr id="12" name="矩形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圆角矩形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副标题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17" name="页脚占位符 16"/>
          <p:cNvSpPr>
            <a:spLocks noGrp="1"/>
          </p:cNvSpPr>
          <p:nvPr>
            <p:ph type="ftr" sz="quarter" idx="11"/>
          </p:nvPr>
        </p:nvSpPr>
        <p:spPr/>
        <p:txBody>
          <a:bodyPr/>
          <a:lstStyle/>
          <a:p>
            <a:endParaRPr lang="zh-CN" altLang="en-US"/>
          </a:p>
        </p:txBody>
      </p:sp>
      <p:sp>
        <p:nvSpPr>
          <p:cNvPr id="29" name="灯片编号占位符 28"/>
          <p:cNvSpPr>
            <a:spLocks noGrp="1"/>
          </p:cNvSpPr>
          <p:nvPr>
            <p:ph type="sldNum" sz="quarter" idx="12"/>
          </p:nvPr>
        </p:nvSpPr>
        <p:spPr/>
        <p:txBody>
          <a:bodyPr lIns="0" tIns="0" rIns="0" bIns="0">
            <a:noAutofit/>
          </a:bodyPr>
          <a:lstStyle>
            <a:lvl1pPr>
              <a:defRPr sz="1400">
                <a:solidFill>
                  <a:srgbClr val="FFFFFF"/>
                </a:solidFill>
              </a:defRPr>
            </a:lvl1pPr>
          </a:lstStyle>
          <a:p>
            <a:fld id="{7130D068-69C0-446C-AEF5-D85D719C6761}" type="slidenum">
              <a:rPr lang="zh-CN" altLang="en-US" smtClean="0"/>
            </a:fld>
            <a:endParaRPr lang="zh-CN" altLang="en-US"/>
          </a:p>
        </p:txBody>
      </p:sp>
      <p:sp>
        <p:nvSpPr>
          <p:cNvPr id="7" name="矩形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zh-CN" altLang="en-US" smtClean="0"/>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4" name="日期占位符 3"/>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30D068-69C0-446C-AEF5-D85D719C6761}" type="slidenum">
              <a:rPr lang="zh-CN" altLang="en-US" smtClean="0"/>
            </a:fld>
            <a:endParaRPr lang="zh-CN" altLang="en-US"/>
          </a:p>
        </p:txBody>
      </p:sp>
      <p:sp>
        <p:nvSpPr>
          <p:cNvPr id="8" name="内容占位符 7"/>
          <p:cNvSpPr>
            <a:spLocks noGrp="1"/>
          </p:cNvSpPr>
          <p:nvPr>
            <p:ph sz="quarter" idx="1"/>
          </p:nvPr>
        </p:nvSpPr>
        <p:spPr>
          <a:xfrm>
            <a:off x="914400" y="1447800"/>
            <a:ext cx="7772400" cy="45720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bg>
      <p:bgRef idx="1003">
        <a:schemeClr val="bg1"/>
      </p:bgRef>
    </p:bg>
    <p:spTree>
      <p:nvGrpSpPr>
        <p:cNvPr id="1" name=""/>
        <p:cNvGrpSpPr/>
        <p:nvPr/>
      </p:nvGrpSpPr>
      <p:grpSpPr>
        <a:xfrm>
          <a:off x="0" y="0"/>
          <a:ext cx="0" cy="0"/>
          <a:chOff x="0" y="0"/>
          <a:chExt cx="0" cy="0"/>
        </a:xfrm>
      </p:grpSpPr>
      <p:sp>
        <p:nvSpPr>
          <p:cNvPr id="11" name="矩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圆角矩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722313" y="952500"/>
            <a:ext cx="7772400" cy="1362075"/>
          </a:xfrm>
        </p:spPr>
        <p:txBody>
          <a:bodyPr anchor="b" anchorCtr="0"/>
          <a:lstStyle>
            <a:lvl1pPr algn="l">
              <a:buNone/>
              <a:defRPr sz="4000" b="0" cap="none"/>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endParaRPr kumimoji="0" lang="zh-CN" altLang="en-US" smtClean="0"/>
          </a:p>
        </p:txBody>
      </p:sp>
      <p:sp>
        <p:nvSpPr>
          <p:cNvPr id="4" name="日期占位符 3"/>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5" name="页脚占位符 4"/>
          <p:cNvSpPr>
            <a:spLocks noGrp="1"/>
          </p:cNvSpPr>
          <p:nvPr>
            <p:ph type="ftr" sz="quarter" idx="11"/>
          </p:nvPr>
        </p:nvSpPr>
        <p:spPr>
          <a:xfrm>
            <a:off x="800100" y="6172200"/>
            <a:ext cx="4000500" cy="457200"/>
          </a:xfrm>
        </p:spPr>
        <p:txBody>
          <a:bodyPr/>
          <a:lstStyle/>
          <a:p>
            <a:endParaRPr lang="zh-CN" altLang="en-US"/>
          </a:p>
        </p:txBody>
      </p:sp>
      <p:sp>
        <p:nvSpPr>
          <p:cNvPr id="7" name="矩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灯片编号占位符 5"/>
          <p:cNvSpPr>
            <a:spLocks noGrp="1"/>
          </p:cNvSpPr>
          <p:nvPr>
            <p:ph type="sldNum" sz="quarter" idx="12"/>
          </p:nvPr>
        </p:nvSpPr>
        <p:spPr>
          <a:xfrm>
            <a:off x="146304" y="6208776"/>
            <a:ext cx="457200" cy="457200"/>
          </a:xfrm>
        </p:spPr>
        <p:txBody>
          <a:bodyPr/>
          <a:lstStyle/>
          <a:p>
            <a:fld id="{7130D068-69C0-446C-AEF5-D85D719C6761}"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30D068-69C0-446C-AEF5-D85D719C6761}" type="slidenum">
              <a:rPr lang="zh-CN" altLang="en-US" smtClean="0"/>
            </a:fld>
            <a:endParaRPr lang="zh-CN" altLang="en-US"/>
          </a:p>
        </p:txBody>
      </p:sp>
      <p:sp>
        <p:nvSpPr>
          <p:cNvPr id="9" name="内容占位符 8"/>
          <p:cNvSpPr>
            <a:spLocks noGrp="1"/>
          </p:cNvSpPr>
          <p:nvPr>
            <p:ph sz="quarter" idx="1"/>
          </p:nvPr>
        </p:nvSpPr>
        <p:spPr>
          <a:xfrm>
            <a:off x="914400" y="1447800"/>
            <a:ext cx="3749040" cy="45720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933950" y="1447800"/>
            <a:ext cx="3749040" cy="45720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14400" y="273050"/>
            <a:ext cx="7772400" cy="1143000"/>
          </a:xfrm>
        </p:spPr>
        <p:txBody>
          <a:bodyPr anchor="b" anchorCtr="0"/>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4" name="文本占位符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7" name="日期占位符 6"/>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130D068-69C0-446C-AEF5-D85D719C6761}" type="slidenum">
              <a:rPr lang="zh-CN" altLang="en-US" smtClean="0"/>
            </a:fld>
            <a:endParaRPr lang="zh-CN" altLang="en-US"/>
          </a:p>
        </p:txBody>
      </p:sp>
      <p:sp>
        <p:nvSpPr>
          <p:cNvPr id="11" name="内容占位符 10"/>
          <p:cNvSpPr>
            <a:spLocks noGrp="1"/>
          </p:cNvSpPr>
          <p:nvPr>
            <p:ph sz="half" idx="2"/>
          </p:nvPr>
        </p:nvSpPr>
        <p:spPr>
          <a:xfrm>
            <a:off x="914400" y="2247900"/>
            <a:ext cx="3733800" cy="38862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13" name="内容占位符 12"/>
          <p:cNvSpPr>
            <a:spLocks noGrp="1"/>
          </p:cNvSpPr>
          <p:nvPr>
            <p:ph sz="half" idx="4"/>
          </p:nvPr>
        </p:nvSpPr>
        <p:spPr>
          <a:xfrm>
            <a:off x="4953000" y="2247900"/>
            <a:ext cx="3733800" cy="38862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130D068-69C0-446C-AEF5-D85D719C676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130D068-69C0-446C-AEF5-D85D719C676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圆角矩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914400" y="273050"/>
            <a:ext cx="7772400" cy="1143000"/>
          </a:xfrm>
        </p:spPr>
        <p:txBody>
          <a:bodyPr anchor="b" anchorCtr="0"/>
          <a:lstStyle>
            <a:lvl1pPr algn="l">
              <a:buNone/>
              <a:defRPr sz="4000" b="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endParaRPr kumimoji="0" lang="zh-CN" altLang="en-US" smtClean="0"/>
          </a:p>
        </p:txBody>
      </p:sp>
      <p:sp>
        <p:nvSpPr>
          <p:cNvPr id="5" name="日期占位符 4"/>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30D068-69C0-446C-AEF5-D85D719C6761}" type="slidenum">
              <a:rPr lang="zh-CN" altLang="en-US" smtClean="0"/>
            </a:fld>
            <a:endParaRPr lang="zh-CN" altLang="en-US"/>
          </a:p>
        </p:txBody>
      </p:sp>
      <p:sp>
        <p:nvSpPr>
          <p:cNvPr id="11" name="内容占位符 10"/>
          <p:cNvSpPr>
            <a:spLocks noGrp="1"/>
          </p:cNvSpPr>
          <p:nvPr>
            <p:ph sz="quarter" idx="1"/>
          </p:nvPr>
        </p:nvSpPr>
        <p:spPr>
          <a:xfrm>
            <a:off x="2971800" y="1600200"/>
            <a:ext cx="5715000" cy="4495800"/>
          </a:xfrm>
        </p:spPr>
        <p:txBody>
          <a:bodyPr vert="horz"/>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endParaRPr kumimoji="0" lang="zh-CN" altLang="en-US" smtClean="0"/>
          </a:p>
        </p:txBody>
      </p:sp>
      <p:sp>
        <p:nvSpPr>
          <p:cNvPr id="5" name="日期占位符 4"/>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6" name="页脚占位符 5"/>
          <p:cNvSpPr>
            <a:spLocks noGrp="1"/>
          </p:cNvSpPr>
          <p:nvPr>
            <p:ph type="ftr" sz="quarter" idx="11"/>
          </p:nvPr>
        </p:nvSpPr>
        <p:spPr>
          <a:xfrm>
            <a:off x="914400" y="6172200"/>
            <a:ext cx="3886200" cy="457200"/>
          </a:xfrm>
        </p:spPr>
        <p:txBody>
          <a:bodyPr/>
          <a:lstStyle/>
          <a:p>
            <a:endParaRPr lang="zh-CN" altLang="en-US"/>
          </a:p>
        </p:txBody>
      </p:sp>
      <p:sp>
        <p:nvSpPr>
          <p:cNvPr id="7" name="灯片编号占位符 6"/>
          <p:cNvSpPr>
            <a:spLocks noGrp="1"/>
          </p:cNvSpPr>
          <p:nvPr>
            <p:ph type="sldNum" sz="quarter" idx="12"/>
          </p:nvPr>
        </p:nvSpPr>
        <p:spPr>
          <a:xfrm>
            <a:off x="146304" y="6208776"/>
            <a:ext cx="457200" cy="457200"/>
          </a:xfrm>
        </p:spPr>
        <p:txBody>
          <a:bodyPr/>
          <a:lstStyle/>
          <a:p>
            <a:fld id="{7130D068-69C0-446C-AEF5-D85D719C6761}" type="slidenum">
              <a:rPr lang="zh-CN" altLang="en-US" smtClean="0"/>
            </a:fld>
            <a:endParaRPr lang="zh-CN" altLang="en-US"/>
          </a:p>
        </p:txBody>
      </p:sp>
      <p:sp>
        <p:nvSpPr>
          <p:cNvPr id="11" name="矩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图片占位符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zh-CN" altLang="en-US" smtClean="0"/>
              <a:t>单击图标添加图片</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30D068-69C0-446C-AEF5-D85D719C676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1"/>
            <a:ext cx="201168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914400" y="274640"/>
            <a:ext cx="5562600" cy="5851525"/>
          </a:xfrm>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31B67BAF-0D1E-47B4-A00E-65B16C10243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30D068-69C0-446C-AEF5-D85D719C676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圆角矩形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标题占位符 21"/>
          <p:cNvSpPr>
            <a:spLocks noGrp="1"/>
          </p:cNvSpPr>
          <p:nvPr>
            <p:ph type="title"/>
          </p:nvPr>
        </p:nvSpPr>
        <p:spPr>
          <a:xfrm>
            <a:off x="914400" y="274638"/>
            <a:ext cx="7772400" cy="1143000"/>
          </a:xfrm>
          <a:prstGeom prst="rect">
            <a:avLst/>
          </a:prstGeom>
        </p:spPr>
        <p:txBody>
          <a:bodyPr bIns="91440" anchor="b" anchorCtr="0">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zh-CN" altLang="en-US" smtClean="0"/>
              <a:t>单击此处编辑母版文本样式</a:t>
            </a:r>
            <a:endParaRPr kumimoji="0" lang="zh-CN" altLang="en-US" smtClean="0"/>
          </a:p>
          <a:p>
            <a:pPr lvl="1" eaLnBrk="1" latinLnBrk="0" hangingPunct="1"/>
            <a:r>
              <a:rPr kumimoji="0" lang="zh-CN" altLang="en-US" smtClean="0"/>
              <a:t>第二级</a:t>
            </a:r>
            <a:endParaRPr kumimoji="0" lang="zh-CN" altLang="en-US" smtClean="0"/>
          </a:p>
          <a:p>
            <a:pPr lvl="2" eaLnBrk="1" latinLnBrk="0" hangingPunct="1"/>
            <a:r>
              <a:rPr kumimoji="0" lang="zh-CN" altLang="en-US" smtClean="0"/>
              <a:t>第三级</a:t>
            </a:r>
            <a:endParaRPr kumimoji="0" lang="zh-CN" altLang="en-US" smtClean="0"/>
          </a:p>
          <a:p>
            <a:pPr lvl="3" eaLnBrk="1" latinLnBrk="0" hangingPunct="1"/>
            <a:r>
              <a:rPr kumimoji="0" lang="zh-CN" altLang="en-US" smtClean="0"/>
              <a:t>第四级</a:t>
            </a:r>
            <a:endParaRPr kumimoji="0" lang="zh-CN" altLang="en-US" smtClean="0"/>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31B67BAF-0D1E-47B4-A00E-65B16C10243B}" type="datetimeFigureOut">
              <a:rPr lang="zh-CN" altLang="en-US" smtClean="0"/>
            </a:fld>
            <a:endParaRPr lang="zh-CN" altLang="en-US"/>
          </a:p>
        </p:txBody>
      </p:sp>
      <p:sp>
        <p:nvSpPr>
          <p:cNvPr id="3" name="页脚占位符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zh-CN" altLang="en-US"/>
          </a:p>
        </p:txBody>
      </p:sp>
      <p:sp>
        <p:nvSpPr>
          <p:cNvPr id="23" name="灯片编号占位符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130D068-69C0-446C-AEF5-D85D719C676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panose="05020102010507070707"/>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panose="05020102010507070707"/>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panose="05020102010507070707"/>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panose="05020102010507070707"/>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3.wmf"/><Relationship Id="rId1"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zh-CN" altLang="en-US" dirty="0" smtClean="0">
                <a:solidFill>
                  <a:srgbClr val="7030A0"/>
                </a:solidFill>
                <a:effectLst>
                  <a:outerShdw blurRad="38100" dist="38100" dir="2700000" algn="tl">
                    <a:srgbClr val="000000">
                      <a:alpha val="43137"/>
                    </a:srgbClr>
                  </a:outerShdw>
                </a:effectLst>
              </a:rPr>
              <a:t>软件生命周期流程</a:t>
            </a:r>
            <a:endParaRPr lang="zh-CN" altLang="en-US" dirty="0">
              <a:solidFill>
                <a:srgbClr val="7030A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课程目标</a:t>
            </a:r>
            <a:endParaRPr lang="zh-CN" altLang="en-US" dirty="0"/>
          </a:p>
        </p:txBody>
      </p:sp>
      <p:sp>
        <p:nvSpPr>
          <p:cNvPr id="3" name="内容占位符 2"/>
          <p:cNvSpPr>
            <a:spLocks noGrp="1"/>
          </p:cNvSpPr>
          <p:nvPr>
            <p:ph sz="quarter" idx="1"/>
          </p:nvPr>
        </p:nvSpPr>
        <p:spPr/>
        <p:txBody>
          <a:bodyPr/>
          <a:lstStyle/>
          <a:p>
            <a:r>
              <a:rPr lang="en-US" altLang="zh-CN" dirty="0" smtClean="0"/>
              <a:t>1</a:t>
            </a:r>
            <a:r>
              <a:rPr lang="zh-CN" altLang="en-US" dirty="0" smtClean="0"/>
              <a:t>、熟悉软件生命周期流程</a:t>
            </a:r>
            <a:endParaRPr lang="en-US" altLang="zh-CN" dirty="0" smtClean="0"/>
          </a:p>
          <a:p>
            <a:r>
              <a:rPr lang="en-US" altLang="zh-CN" dirty="0" smtClean="0"/>
              <a:t>2</a:t>
            </a:r>
            <a:r>
              <a:rPr lang="zh-CN" altLang="en-US" dirty="0" smtClean="0"/>
              <a:t>、熟悉软件各阶段的输入、所做事情、输出</a:t>
            </a:r>
            <a:endParaRPr lang="en-US" altLang="zh-CN" dirty="0" smtClean="0"/>
          </a:p>
          <a:p>
            <a:r>
              <a:rPr lang="en-US" altLang="zh-CN" dirty="0" smtClean="0"/>
              <a:t>3</a:t>
            </a:r>
            <a:r>
              <a:rPr lang="zh-CN" altLang="en-US" dirty="0" smtClean="0"/>
              <a:t>、熟悉需求、软件、测试领域相关概念</a:t>
            </a:r>
            <a:endParaRPr lang="en-US" altLang="zh-CN" dirty="0" smtClean="0"/>
          </a:p>
          <a:p>
            <a:r>
              <a:rPr lang="en-US" altLang="zh-CN" dirty="0" smtClean="0"/>
              <a:t>4</a:t>
            </a:r>
            <a:r>
              <a:rPr lang="zh-CN" altLang="en-US" dirty="0" smtClean="0"/>
              <a:t>、熟悉各阶段输出文档</a:t>
            </a:r>
            <a:endParaRPr lang="en-US" altLang="zh-CN"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zh-CN" altLang="en-US" sz="3600" b="1" dirty="0" smtClean="0">
                <a:solidFill>
                  <a:schemeClr val="tx2"/>
                </a:solidFill>
              </a:rPr>
              <a:t>目录</a:t>
            </a:r>
            <a:endParaRPr lang="zh-CN" altLang="en-US" sz="3600" b="1" dirty="0">
              <a:solidFill>
                <a:schemeClr val="tx2"/>
              </a:solidFill>
            </a:endParaRPr>
          </a:p>
        </p:txBody>
      </p:sp>
      <p:sp>
        <p:nvSpPr>
          <p:cNvPr id="6" name="AutoShape 10"/>
          <p:cNvSpPr>
            <a:spLocks noGrp="1" noChangeArrowheads="1"/>
          </p:cNvSpPr>
          <p:nvPr>
            <p:ph sz="quarter" idx="1"/>
          </p:nvPr>
        </p:nvSpPr>
        <p:spPr bwMode="auto">
          <a:xfrm>
            <a:off x="457200" y="1700808"/>
            <a:ext cx="5122912" cy="792088"/>
          </a:xfrm>
          <a:prstGeom prst="flowChartProcess">
            <a:avLst/>
          </a:prstGeom>
          <a:solidFill>
            <a:srgbClr val="1A74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6000" anchor="ctr"/>
          <a:lstStyle>
            <a:lvl1pPr defTabSz="0">
              <a:tabLst>
                <a:tab pos="1790700" algn="l"/>
              </a:tabLst>
              <a:defRPr>
                <a:solidFill>
                  <a:schemeClr val="tx1"/>
                </a:solidFill>
                <a:latin typeface="Arial" panose="020B0604020202020204" pitchFamily="34" charset="0"/>
              </a:defRPr>
            </a:lvl1pPr>
            <a:lvl2pPr defTabSz="0">
              <a:tabLst>
                <a:tab pos="1790700" algn="l"/>
              </a:tabLst>
              <a:defRPr>
                <a:solidFill>
                  <a:schemeClr val="tx1"/>
                </a:solidFill>
                <a:latin typeface="Arial" panose="020B0604020202020204" pitchFamily="34" charset="0"/>
              </a:defRPr>
            </a:lvl2pPr>
            <a:lvl3pPr defTabSz="0">
              <a:tabLst>
                <a:tab pos="1790700" algn="l"/>
              </a:tabLst>
              <a:defRPr>
                <a:solidFill>
                  <a:schemeClr val="tx1"/>
                </a:solidFill>
                <a:latin typeface="Arial" panose="020B0604020202020204" pitchFamily="34" charset="0"/>
              </a:defRPr>
            </a:lvl3pPr>
            <a:lvl4pPr defTabSz="0">
              <a:tabLst>
                <a:tab pos="1790700" algn="l"/>
              </a:tabLst>
              <a:defRPr>
                <a:solidFill>
                  <a:schemeClr val="tx1"/>
                </a:solidFill>
                <a:latin typeface="Arial" panose="020B0604020202020204" pitchFamily="34" charset="0"/>
              </a:defRPr>
            </a:lvl4pPr>
            <a:lvl5pPr defTabSz="0">
              <a:tabLst>
                <a:tab pos="1790700" algn="l"/>
              </a:tabLst>
              <a:defRPr>
                <a:solidFill>
                  <a:schemeClr val="tx1"/>
                </a:solidFill>
                <a:latin typeface="Arial" panose="020B0604020202020204" pitchFamily="34" charset="0"/>
              </a:defRPr>
            </a:lvl5pPr>
            <a:lvl6pPr defTabSz="0" fontAlgn="base">
              <a:spcBef>
                <a:spcPct val="0"/>
              </a:spcBef>
              <a:spcAft>
                <a:spcPct val="0"/>
              </a:spcAft>
              <a:tabLst>
                <a:tab pos="1790700" algn="l"/>
              </a:tabLst>
              <a:defRPr>
                <a:solidFill>
                  <a:schemeClr val="tx1"/>
                </a:solidFill>
                <a:latin typeface="Arial" panose="020B0604020202020204" pitchFamily="34" charset="0"/>
              </a:defRPr>
            </a:lvl6pPr>
            <a:lvl7pPr defTabSz="0" fontAlgn="base">
              <a:spcBef>
                <a:spcPct val="0"/>
              </a:spcBef>
              <a:spcAft>
                <a:spcPct val="0"/>
              </a:spcAft>
              <a:tabLst>
                <a:tab pos="1790700" algn="l"/>
              </a:tabLst>
              <a:defRPr>
                <a:solidFill>
                  <a:schemeClr val="tx1"/>
                </a:solidFill>
                <a:latin typeface="Arial" panose="020B0604020202020204" pitchFamily="34" charset="0"/>
              </a:defRPr>
            </a:lvl7pPr>
            <a:lvl8pPr defTabSz="0" fontAlgn="base">
              <a:spcBef>
                <a:spcPct val="0"/>
              </a:spcBef>
              <a:spcAft>
                <a:spcPct val="0"/>
              </a:spcAft>
              <a:tabLst>
                <a:tab pos="1790700" algn="l"/>
              </a:tabLst>
              <a:defRPr>
                <a:solidFill>
                  <a:schemeClr val="tx1"/>
                </a:solidFill>
                <a:latin typeface="Arial" panose="020B0604020202020204" pitchFamily="34" charset="0"/>
              </a:defRPr>
            </a:lvl8pPr>
            <a:lvl9pPr defTabSz="0" fontAlgn="base">
              <a:spcBef>
                <a:spcPct val="0"/>
              </a:spcBef>
              <a:spcAft>
                <a:spcPct val="0"/>
              </a:spcAft>
              <a:tabLst>
                <a:tab pos="1790700" algn="l"/>
              </a:tabLst>
              <a:defRPr>
                <a:solidFill>
                  <a:schemeClr val="tx1"/>
                </a:solidFill>
                <a:latin typeface="Arial" panose="020B0604020202020204" pitchFamily="34" charset="0"/>
              </a:defRPr>
            </a:lvl9pPr>
          </a:lstStyle>
          <a:p>
            <a:pPr marL="0" indent="0">
              <a:buNone/>
            </a:pPr>
            <a:r>
              <a:rPr lang="en-US" altLang="zh-CN" b="1" dirty="0" smtClean="0">
                <a:solidFill>
                  <a:schemeClr val="bg1"/>
                </a:solidFill>
                <a:latin typeface="Alstom" pitchFamily="50" charset="0"/>
                <a:ea typeface="宋体" panose="02010600030101010101" pitchFamily="2" charset="-122"/>
              </a:rPr>
              <a:t>1.  </a:t>
            </a:r>
            <a:r>
              <a:rPr lang="zh-CN" altLang="en-US" b="1" dirty="0" smtClean="0">
                <a:solidFill>
                  <a:schemeClr val="bg1"/>
                </a:solidFill>
                <a:latin typeface="Alstom" pitchFamily="50" charset="0"/>
                <a:ea typeface="宋体" panose="02010600030101010101" pitchFamily="2" charset="-122"/>
              </a:rPr>
              <a:t>软件研发流程</a:t>
            </a:r>
            <a:r>
              <a:rPr lang="zh-CN" altLang="en-GB" sz="1800" dirty="0">
                <a:solidFill>
                  <a:schemeClr val="tx2"/>
                </a:solidFill>
                <a:latin typeface="Alstom" pitchFamily="50" charset="0"/>
                <a:ea typeface="宋体" panose="02010600030101010101" pitchFamily="2" charset="-122"/>
              </a:rPr>
              <a:t>	 </a:t>
            </a:r>
            <a:endParaRPr lang="zh-CN" altLang="en-GB" sz="1800" dirty="0">
              <a:solidFill>
                <a:schemeClr val="tx2"/>
              </a:solidFill>
              <a:latin typeface="Alstom" pitchFamily="50" charset="0"/>
              <a:ea typeface="宋体" panose="02010600030101010101" pitchFamily="2" charset="-122"/>
            </a:endParaRPr>
          </a:p>
        </p:txBody>
      </p:sp>
      <p:sp>
        <p:nvSpPr>
          <p:cNvPr id="9" name="AutoShape 12"/>
          <p:cNvSpPr>
            <a:spLocks noChangeArrowheads="1"/>
          </p:cNvSpPr>
          <p:nvPr/>
        </p:nvSpPr>
        <p:spPr bwMode="auto">
          <a:xfrm>
            <a:off x="467544" y="2852936"/>
            <a:ext cx="5112568" cy="720080"/>
          </a:xfrm>
          <a:prstGeom prst="flowChartProcess">
            <a:avLst/>
          </a:prstGeom>
          <a:solidFill>
            <a:srgbClr val="1A74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6000" anchor="ctr">
            <a:normAutofit/>
          </a:bodyPr>
          <a:lstStyle/>
          <a:p>
            <a:pPr defTabSz="0">
              <a:spcBef>
                <a:spcPts val="580"/>
              </a:spcBef>
              <a:buClr>
                <a:schemeClr val="accent1"/>
              </a:buClr>
              <a:buSzPct val="85000"/>
              <a:buFont typeface="Wingdings 2" panose="05020102010507070707"/>
              <a:buNone/>
              <a:tabLst>
                <a:tab pos="1790700" algn="l"/>
              </a:tabLst>
            </a:pPr>
            <a:r>
              <a:rPr lang="en-US" altLang="zh-CN" sz="2600" b="1" dirty="0">
                <a:solidFill>
                  <a:schemeClr val="bg1"/>
                </a:solidFill>
                <a:latin typeface="Alstom" pitchFamily="50" charset="0"/>
                <a:ea typeface="宋体" panose="02010600030101010101" pitchFamily="2" charset="-122"/>
              </a:rPr>
              <a:t>2. </a:t>
            </a:r>
            <a:r>
              <a:rPr lang="en-US" altLang="zh-CN" sz="2600" b="1" dirty="0" smtClean="0">
                <a:solidFill>
                  <a:schemeClr val="bg1"/>
                </a:solidFill>
                <a:latin typeface="Alstom" pitchFamily="50" charset="0"/>
                <a:ea typeface="宋体" panose="02010600030101010101" pitchFamily="2" charset="-122"/>
              </a:rPr>
              <a:t> </a:t>
            </a:r>
            <a:r>
              <a:rPr lang="zh-CN" altLang="en-US" sz="2600" b="1" dirty="0" smtClean="0">
                <a:solidFill>
                  <a:schemeClr val="bg1"/>
                </a:solidFill>
                <a:latin typeface="Alstom" pitchFamily="50" charset="0"/>
                <a:ea typeface="宋体" panose="02010600030101010101" pitchFamily="2" charset="-122"/>
              </a:rPr>
              <a:t>软件测试</a:t>
            </a:r>
            <a:r>
              <a:rPr lang="zh-CN" altLang="en-US" sz="2600" b="1" dirty="0">
                <a:solidFill>
                  <a:schemeClr val="bg1"/>
                </a:solidFill>
                <a:latin typeface="Alstom" pitchFamily="50" charset="0"/>
                <a:ea typeface="宋体" panose="02010600030101010101" pitchFamily="2" charset="-122"/>
              </a:rPr>
              <a:t>流程图</a:t>
            </a:r>
            <a:endParaRPr lang="en-GB" altLang="zh-CN" sz="2600" b="1" dirty="0">
              <a:solidFill>
                <a:schemeClr val="bg1"/>
              </a:solidFill>
              <a:latin typeface="Alstom" pitchFamily="50" charset="0"/>
              <a:ea typeface="宋体" panose="02010600030101010101" pitchFamily="2" charset="-122"/>
            </a:endParaRPr>
          </a:p>
        </p:txBody>
      </p:sp>
      <p:sp>
        <p:nvSpPr>
          <p:cNvPr id="7" name="AutoShape 12"/>
          <p:cNvSpPr>
            <a:spLocks noChangeArrowheads="1"/>
          </p:cNvSpPr>
          <p:nvPr/>
        </p:nvSpPr>
        <p:spPr bwMode="auto">
          <a:xfrm>
            <a:off x="518117" y="4077072"/>
            <a:ext cx="5112568" cy="720080"/>
          </a:xfrm>
          <a:prstGeom prst="flowChartProcess">
            <a:avLst/>
          </a:prstGeom>
          <a:solidFill>
            <a:srgbClr val="1A74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6000" anchor="ctr">
            <a:normAutofit/>
          </a:bodyPr>
          <a:lstStyle/>
          <a:p>
            <a:pPr defTabSz="0">
              <a:spcBef>
                <a:spcPts val="580"/>
              </a:spcBef>
              <a:buClr>
                <a:schemeClr val="accent1"/>
              </a:buClr>
              <a:buSzPct val="85000"/>
              <a:buFont typeface="Wingdings 2" panose="05020102010507070707"/>
              <a:buNone/>
              <a:tabLst>
                <a:tab pos="1790700" algn="l"/>
              </a:tabLst>
            </a:pPr>
            <a:r>
              <a:rPr lang="en-US" altLang="zh-CN" sz="2600" b="1" dirty="0" smtClean="0">
                <a:solidFill>
                  <a:schemeClr val="bg1"/>
                </a:solidFill>
                <a:latin typeface="Alstom" pitchFamily="50" charset="0"/>
                <a:ea typeface="宋体" panose="02010600030101010101" pitchFamily="2" charset="-122"/>
              </a:rPr>
              <a:t>3.  </a:t>
            </a:r>
            <a:r>
              <a:rPr lang="zh-CN" altLang="en-US" sz="2600" b="1" dirty="0" smtClean="0">
                <a:solidFill>
                  <a:schemeClr val="bg1"/>
                </a:solidFill>
                <a:latin typeface="Alstom" pitchFamily="50" charset="0"/>
                <a:ea typeface="宋体" panose="02010600030101010101" pitchFamily="2" charset="-122"/>
              </a:rPr>
              <a:t>软件研发流程图</a:t>
            </a:r>
            <a:endParaRPr lang="en-GB" altLang="zh-CN" sz="2600" b="1" dirty="0">
              <a:solidFill>
                <a:schemeClr val="bg1"/>
              </a:solidFill>
              <a:latin typeface="Alstom" pitchFamily="50"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软件研发流程</a:t>
            </a:r>
            <a:endParaRPr lang="zh-CN" altLang="en-US" dirty="0"/>
          </a:p>
        </p:txBody>
      </p:sp>
      <p:sp>
        <p:nvSpPr>
          <p:cNvPr id="3" name="内容占位符 2"/>
          <p:cNvSpPr>
            <a:spLocks noGrp="1"/>
          </p:cNvSpPr>
          <p:nvPr>
            <p:ph sz="quarter" idx="1"/>
          </p:nvPr>
        </p:nvSpPr>
        <p:spPr>
          <a:xfrm>
            <a:off x="457200" y="1600201"/>
            <a:ext cx="8229600" cy="3917031"/>
          </a:xfrm>
        </p:spPr>
        <p:txBody>
          <a:bodyPr>
            <a:normAutofit/>
          </a:bodyPr>
          <a:lstStyle/>
          <a:p>
            <a:pPr marL="800100" lvl="2" indent="0">
              <a:buNone/>
            </a:pPr>
            <a:r>
              <a:rPr lang="en-US" altLang="zh-CN" sz="2800" u="sng" dirty="0" smtClean="0">
                <a:solidFill>
                  <a:srgbClr val="FF0000"/>
                </a:solidFill>
              </a:rPr>
              <a:t>1</a:t>
            </a:r>
            <a:r>
              <a:rPr lang="zh-CN" altLang="en-US" sz="2800" u="sng" dirty="0" smtClean="0">
                <a:solidFill>
                  <a:srgbClr val="FF0000"/>
                </a:solidFill>
              </a:rPr>
              <a:t>、</a:t>
            </a:r>
            <a:r>
              <a:rPr lang="zh-CN" altLang="zh-CN" sz="2800" u="sng" dirty="0" smtClean="0">
                <a:solidFill>
                  <a:srgbClr val="FF0000"/>
                </a:solidFill>
              </a:rPr>
              <a:t> 立项</a:t>
            </a:r>
            <a:endParaRPr lang="zh-CN" altLang="zh-CN" sz="2800" u="sng" dirty="0">
              <a:solidFill>
                <a:srgbClr val="FF0000"/>
              </a:solidFill>
            </a:endParaRPr>
          </a:p>
          <a:p>
            <a:pPr marL="800100" lvl="2" indent="0">
              <a:buNone/>
            </a:pPr>
            <a:r>
              <a:rPr lang="en-US" altLang="zh-CN" sz="2800" u="sng" dirty="0" smtClean="0">
                <a:solidFill>
                  <a:srgbClr val="FF0000"/>
                </a:solidFill>
              </a:rPr>
              <a:t>2</a:t>
            </a:r>
            <a:r>
              <a:rPr lang="zh-CN" altLang="en-US" sz="2800" u="sng" dirty="0" smtClean="0">
                <a:solidFill>
                  <a:srgbClr val="FF0000"/>
                </a:solidFill>
              </a:rPr>
              <a:t>、 需求分析</a:t>
            </a:r>
            <a:endParaRPr lang="en-US" altLang="zh-CN" sz="2800" u="sng" dirty="0" smtClean="0">
              <a:solidFill>
                <a:srgbClr val="FF0000"/>
              </a:solidFill>
            </a:endParaRPr>
          </a:p>
          <a:p>
            <a:pPr marL="800100" lvl="2" indent="0">
              <a:buNone/>
            </a:pPr>
            <a:r>
              <a:rPr lang="en-US" altLang="zh-CN" sz="2800" u="sng" dirty="0" smtClean="0">
                <a:solidFill>
                  <a:srgbClr val="FF0000"/>
                </a:solidFill>
              </a:rPr>
              <a:t>3</a:t>
            </a:r>
            <a:r>
              <a:rPr lang="zh-CN" altLang="en-US" sz="2800" u="sng" dirty="0">
                <a:solidFill>
                  <a:srgbClr val="FF0000"/>
                </a:solidFill>
              </a:rPr>
              <a:t>、</a:t>
            </a:r>
            <a:r>
              <a:rPr lang="zh-CN" altLang="en-US" sz="2800" u="sng" dirty="0" smtClean="0">
                <a:solidFill>
                  <a:srgbClr val="FF0000"/>
                </a:solidFill>
              </a:rPr>
              <a:t>概要设计</a:t>
            </a:r>
            <a:endParaRPr lang="en-US" altLang="zh-CN" sz="2800" u="sng" dirty="0" smtClean="0">
              <a:solidFill>
                <a:srgbClr val="FF0000"/>
              </a:solidFill>
            </a:endParaRPr>
          </a:p>
          <a:p>
            <a:pPr marL="800100" lvl="2" indent="0">
              <a:buNone/>
            </a:pPr>
            <a:r>
              <a:rPr lang="en-US" altLang="zh-CN" sz="2800" u="sng" dirty="0" smtClean="0">
                <a:solidFill>
                  <a:srgbClr val="FF0000"/>
                </a:solidFill>
              </a:rPr>
              <a:t>4</a:t>
            </a:r>
            <a:r>
              <a:rPr lang="zh-CN" altLang="en-US" sz="2800" u="sng" dirty="0" smtClean="0">
                <a:solidFill>
                  <a:srgbClr val="FF0000"/>
                </a:solidFill>
              </a:rPr>
              <a:t>、详细设计</a:t>
            </a:r>
            <a:endParaRPr lang="en-US" altLang="zh-CN" sz="2800" u="sng" dirty="0" smtClean="0">
              <a:solidFill>
                <a:srgbClr val="FF0000"/>
              </a:solidFill>
            </a:endParaRPr>
          </a:p>
          <a:p>
            <a:pPr marL="800100" lvl="2" indent="0">
              <a:buNone/>
            </a:pPr>
            <a:r>
              <a:rPr lang="en-US" altLang="zh-CN" sz="2800" u="sng" dirty="0" smtClean="0">
                <a:solidFill>
                  <a:srgbClr val="FF0000"/>
                </a:solidFill>
              </a:rPr>
              <a:t>5</a:t>
            </a:r>
            <a:r>
              <a:rPr lang="zh-CN" altLang="en-US" sz="2800" u="sng" dirty="0" smtClean="0">
                <a:solidFill>
                  <a:srgbClr val="FF0000"/>
                </a:solidFill>
              </a:rPr>
              <a:t>、编码</a:t>
            </a:r>
            <a:endParaRPr lang="en-US" altLang="zh-CN" sz="2800" u="sng" dirty="0" smtClean="0">
              <a:solidFill>
                <a:srgbClr val="FF0000"/>
              </a:solidFill>
            </a:endParaRPr>
          </a:p>
          <a:p>
            <a:pPr marL="800100" lvl="2" indent="0">
              <a:buNone/>
            </a:pPr>
            <a:r>
              <a:rPr lang="en-US" altLang="zh-CN" sz="2800" u="sng" dirty="0" smtClean="0">
                <a:solidFill>
                  <a:srgbClr val="FF0000"/>
                </a:solidFill>
              </a:rPr>
              <a:t>6</a:t>
            </a:r>
            <a:r>
              <a:rPr lang="zh-CN" altLang="en-US" sz="2800" u="sng" dirty="0" smtClean="0">
                <a:solidFill>
                  <a:srgbClr val="FF0000"/>
                </a:solidFill>
              </a:rPr>
              <a:t>、测试</a:t>
            </a:r>
            <a:endParaRPr lang="en-US" altLang="zh-CN" sz="2800" u="sng" dirty="0" smtClean="0">
              <a:solidFill>
                <a:srgbClr val="FF0000"/>
              </a:solidFill>
            </a:endParaRPr>
          </a:p>
          <a:p>
            <a:pPr marL="800100" lvl="2" indent="0">
              <a:buNone/>
            </a:pPr>
            <a:r>
              <a:rPr lang="en-US" altLang="zh-CN" sz="2800" u="sng" dirty="0" smtClean="0">
                <a:solidFill>
                  <a:srgbClr val="FF0000"/>
                </a:solidFill>
              </a:rPr>
              <a:t>7</a:t>
            </a:r>
            <a:r>
              <a:rPr lang="zh-CN" altLang="en-US" sz="2800" u="sng" dirty="0" smtClean="0">
                <a:solidFill>
                  <a:srgbClr val="FF0000"/>
                </a:solidFill>
              </a:rPr>
              <a:t>、发布产品</a:t>
            </a:r>
            <a:endParaRPr lang="en-US" altLang="zh-CN" sz="2800" u="sng" dirty="0" smtClean="0">
              <a:solidFill>
                <a:srgbClr val="FF0000"/>
              </a:solidFill>
            </a:endParaRPr>
          </a:p>
          <a:p>
            <a:pPr marL="800100" lvl="2" indent="0">
              <a:buNone/>
            </a:pPr>
            <a:r>
              <a:rPr lang="en-US" altLang="zh-CN" sz="2800" u="sng" dirty="0" smtClean="0">
                <a:solidFill>
                  <a:srgbClr val="FF0000"/>
                </a:solidFill>
              </a:rPr>
              <a:t>8</a:t>
            </a:r>
            <a:r>
              <a:rPr lang="zh-CN" altLang="en-US" sz="2800" u="sng" dirty="0" smtClean="0">
                <a:solidFill>
                  <a:srgbClr val="FF0000"/>
                </a:solidFill>
              </a:rPr>
              <a:t>、产品维护</a:t>
            </a:r>
            <a:endParaRPr lang="en-US" altLang="zh-CN" sz="2800" u="sng" dirty="0" smtClean="0">
              <a:solidFill>
                <a:srgbClr val="FF0000"/>
              </a:solidFill>
            </a:endParaRPr>
          </a:p>
          <a:p>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296"/>
            <a:ext cx="7772400" cy="1143000"/>
          </a:xfrm>
        </p:spPr>
        <p:txBody>
          <a:bodyPr>
            <a:normAutofit/>
          </a:bodyPr>
          <a:lstStyle/>
          <a:p>
            <a:pPr algn="l"/>
            <a:r>
              <a:rPr lang="zh-CN" altLang="en-US" sz="3600" dirty="0" smtClean="0">
                <a:solidFill>
                  <a:schemeClr val="accent4"/>
                </a:solidFill>
              </a:rPr>
              <a:t>立项阶段</a:t>
            </a:r>
            <a:endParaRPr lang="zh-CN" altLang="en-US" sz="3600" dirty="0">
              <a:solidFill>
                <a:schemeClr val="accent4"/>
              </a:solidFill>
            </a:endParaRPr>
          </a:p>
        </p:txBody>
      </p:sp>
      <p:sp>
        <p:nvSpPr>
          <p:cNvPr id="3" name="Content Placeholder 2"/>
          <p:cNvSpPr>
            <a:spLocks noGrp="1"/>
          </p:cNvSpPr>
          <p:nvPr>
            <p:ph sz="quarter" idx="1"/>
          </p:nvPr>
        </p:nvSpPr>
        <p:spPr>
          <a:xfrm>
            <a:off x="611505" y="1066165"/>
            <a:ext cx="8229600" cy="4657090"/>
          </a:xfrm>
        </p:spPr>
        <p:txBody>
          <a:bodyPr>
            <a:normAutofit/>
          </a:bodyPr>
          <a:lstStyle/>
          <a:p>
            <a:pPr marL="0" indent="0">
              <a:buNone/>
            </a:pPr>
            <a:r>
              <a:rPr lang="zh-CN" altLang="en-US" dirty="0" smtClean="0"/>
              <a:t>产品立项</a:t>
            </a:r>
            <a:endParaRPr lang="en-US" altLang="zh-CN" dirty="0" smtClean="0"/>
          </a:p>
          <a:p>
            <a:r>
              <a:rPr lang="zh-CN" altLang="en-US" sz="1800" dirty="0">
                <a:solidFill>
                  <a:schemeClr val="accent6"/>
                </a:solidFill>
                <a:sym typeface="+mn-ea"/>
              </a:rPr>
              <a:t>项目特别是大中型项目，均要列入公司经济发展计划中。项目经过项目实施组织决策者和公司关部门的批准，并列入公司发展计划的过程叫项目立项</a:t>
            </a:r>
            <a:endParaRPr lang="zh-CN" altLang="en-US" sz="1800" dirty="0"/>
          </a:p>
          <a:p>
            <a:endParaRPr lang="en-US" altLang="zh-CN" dirty="0" smtClean="0"/>
          </a:p>
        </p:txBody>
      </p:sp>
      <p:pic>
        <p:nvPicPr>
          <p:cNvPr id="4" name="内容占位符 4"/>
          <p:cNvPicPr>
            <a:picLocks noChangeAspect="1"/>
          </p:cNvPicPr>
          <p:nvPr/>
        </p:nvPicPr>
        <p:blipFill>
          <a:blip r:embed="rId1"/>
          <a:stretch>
            <a:fillRect/>
          </a:stretch>
        </p:blipFill>
        <p:spPr>
          <a:xfrm>
            <a:off x="2152650" y="2204720"/>
            <a:ext cx="4838700" cy="44704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需求分析阶段</a:t>
            </a:r>
            <a:endParaRPr lang="zh-CN" altLang="en-US" dirty="0"/>
          </a:p>
        </p:txBody>
      </p:sp>
      <p:sp>
        <p:nvSpPr>
          <p:cNvPr id="3" name="内容占位符 2"/>
          <p:cNvSpPr>
            <a:spLocks noGrp="1"/>
          </p:cNvSpPr>
          <p:nvPr>
            <p:ph sz="quarter" idx="1"/>
          </p:nvPr>
        </p:nvSpPr>
        <p:spPr/>
        <p:txBody>
          <a:bodyPr>
            <a:normAutofit lnSpcReduction="10000"/>
          </a:bodyPr>
          <a:lstStyle/>
          <a:p>
            <a:pPr>
              <a:buFont typeface="Wingdings" panose="05000000000000000000" pitchFamily="2" charset="2"/>
              <a:buChar char="ü"/>
            </a:pPr>
            <a:r>
              <a:rPr lang="zh-CN" altLang="en-US" sz="2600" dirty="0">
                <a:sym typeface="+mn-ea"/>
              </a:rPr>
              <a:t>软件需求规格说明书的编制是为了使用户和软件开发者双方对该软件的初始规定有一个共同的理解， 使之成为整个开发工作的基础</a:t>
            </a:r>
            <a:r>
              <a:rPr lang="zh-CN" altLang="en-US" sz="2600" dirty="0" smtClean="0">
                <a:sym typeface="+mn-ea"/>
              </a:rPr>
              <a:t>。</a:t>
            </a:r>
            <a:endParaRPr lang="en-US" altLang="zh-CN" sz="2600" dirty="0" smtClean="0">
              <a:sym typeface="+mn-ea"/>
            </a:endParaRPr>
          </a:p>
          <a:p>
            <a:pPr marL="0" indent="0">
              <a:buNone/>
            </a:pPr>
            <a:r>
              <a:rPr lang="en-US" altLang="zh-CN" dirty="0">
                <a:sym typeface="+mn-ea"/>
              </a:rPr>
              <a:t> </a:t>
            </a:r>
            <a:r>
              <a:rPr lang="en-US" altLang="zh-CN" dirty="0" smtClean="0">
                <a:sym typeface="+mn-ea"/>
              </a:rPr>
              <a:t>   </a:t>
            </a:r>
            <a:r>
              <a:rPr lang="zh-CN" altLang="en-US" sz="2600" dirty="0" smtClean="0">
                <a:sym typeface="+mn-ea"/>
              </a:rPr>
              <a:t>包含</a:t>
            </a:r>
            <a:r>
              <a:rPr lang="zh-CN" altLang="en-US" sz="2600" dirty="0">
                <a:sym typeface="+mn-ea"/>
              </a:rPr>
              <a:t>硬件、功能、性能、输入输出、接口需求、警示信息、保密安全、数据与数据库、文档和法规的要求。</a:t>
            </a:r>
            <a:endParaRPr lang="zh-CN" altLang="en-US" sz="2600" dirty="0"/>
          </a:p>
          <a:p>
            <a:pPr>
              <a:buFont typeface="Wingdings" panose="05000000000000000000" pitchFamily="2" charset="2"/>
              <a:buChar char="ü"/>
            </a:pPr>
            <a:endParaRPr lang="zh-CN" altLang="en-US" sz="2600" dirty="0"/>
          </a:p>
          <a:p>
            <a:pPr>
              <a:buFont typeface="Wingdings" panose="05000000000000000000" pitchFamily="2" charset="2"/>
              <a:buChar char="ü"/>
            </a:pPr>
            <a:r>
              <a:rPr lang="zh-CN" altLang="en-US" sz="2600" dirty="0">
                <a:sym typeface="+mn-ea"/>
              </a:rPr>
              <a:t>软件需求说明书的</a:t>
            </a:r>
            <a:r>
              <a:rPr lang="zh-CN" altLang="en-US" sz="2600" dirty="0" smtClean="0">
                <a:sym typeface="+mn-ea"/>
              </a:rPr>
              <a:t>作用</a:t>
            </a:r>
            <a:r>
              <a:rPr lang="en-US" altLang="zh-CN" sz="2600" dirty="0" smtClean="0">
                <a:sym typeface="+mn-ea"/>
              </a:rPr>
              <a:t>: </a:t>
            </a:r>
            <a:r>
              <a:rPr lang="zh-CN" altLang="en-US" sz="2600" dirty="0" smtClean="0">
                <a:sym typeface="+mn-ea"/>
              </a:rPr>
              <a:t>便于</a:t>
            </a:r>
            <a:r>
              <a:rPr lang="zh-CN" altLang="en-US" sz="2600" dirty="0">
                <a:sym typeface="+mn-ea"/>
              </a:rPr>
              <a:t>用户、开发人员进行理解和交流，反映出用户问题的结构，可以作为软件开发工作的基础和依据，并作为确认测试和验收的依据。</a:t>
            </a:r>
            <a:endParaRPr lang="zh-CN" altLang="en-US" sz="2600" dirty="0"/>
          </a:p>
          <a:p>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7772400" cy="1143000"/>
          </a:xfrm>
        </p:spPr>
        <p:txBody>
          <a:bodyPr>
            <a:normAutofit/>
          </a:bodyPr>
          <a:lstStyle/>
          <a:p>
            <a:r>
              <a:rPr lang="zh-CN" altLang="en-US" sz="3600" dirty="0" smtClean="0">
                <a:solidFill>
                  <a:schemeClr val="accent4"/>
                </a:solidFill>
              </a:rPr>
              <a:t>需求分析阶段</a:t>
            </a:r>
            <a:endParaRPr lang="zh-CN" altLang="en-US" sz="3600" dirty="0">
              <a:solidFill>
                <a:schemeClr val="accent4"/>
              </a:solidFill>
            </a:endParaRPr>
          </a:p>
        </p:txBody>
      </p:sp>
      <p:sp>
        <p:nvSpPr>
          <p:cNvPr id="3" name="Content Placeholder 2"/>
          <p:cNvSpPr>
            <a:spLocks noGrp="1"/>
          </p:cNvSpPr>
          <p:nvPr>
            <p:ph sz="quarter" idx="1"/>
          </p:nvPr>
        </p:nvSpPr>
        <p:spPr>
          <a:xfrm>
            <a:off x="457200" y="1600200"/>
            <a:ext cx="7571184" cy="4525963"/>
          </a:xfrm>
        </p:spPr>
        <p:txBody>
          <a:bodyPr/>
          <a:lstStyle/>
          <a:p>
            <a:pPr marL="0" indent="0">
              <a:buNone/>
            </a:pPr>
            <a:r>
              <a:rPr lang="zh-CN" altLang="en-US" b="1" dirty="0" smtClean="0"/>
              <a:t>需求分析</a:t>
            </a:r>
            <a:endParaRPr lang="en-US" altLang="zh-CN" b="1" dirty="0" smtClean="0"/>
          </a:p>
          <a:p>
            <a:pPr marL="0" indent="0">
              <a:buNone/>
            </a:pPr>
            <a:r>
              <a:rPr lang="zh-CN" altLang="en-US" dirty="0" smtClean="0"/>
              <a:t>产品需求来源：</a:t>
            </a:r>
            <a:endParaRPr lang="en-US" altLang="zh-CN" dirty="0" smtClean="0"/>
          </a:p>
          <a:p>
            <a:r>
              <a:rPr lang="en-US" altLang="zh-CN" sz="2400" dirty="0" smtClean="0"/>
              <a:t>1</a:t>
            </a:r>
            <a:r>
              <a:rPr lang="zh-CN" altLang="en-US" sz="2400" dirty="0" smtClean="0"/>
              <a:t>、产品</a:t>
            </a:r>
            <a:r>
              <a:rPr lang="zh-CN" altLang="en-US" sz="2400" u="sng" dirty="0" smtClean="0">
                <a:solidFill>
                  <a:srgbClr val="FF0000"/>
                </a:solidFill>
              </a:rPr>
              <a:t>客户原始需求</a:t>
            </a:r>
            <a:endParaRPr lang="en-US" altLang="zh-CN" sz="2400" u="sng" dirty="0" smtClean="0">
              <a:solidFill>
                <a:srgbClr val="FF0000"/>
              </a:solidFill>
            </a:endParaRPr>
          </a:p>
          <a:p>
            <a:r>
              <a:rPr lang="en-US" altLang="zh-CN" sz="2400" dirty="0" smtClean="0"/>
              <a:t>2</a:t>
            </a:r>
            <a:r>
              <a:rPr lang="zh-CN" altLang="en-US" sz="2400" dirty="0" smtClean="0"/>
              <a:t>、</a:t>
            </a:r>
            <a:r>
              <a:rPr lang="zh-CN" altLang="en-US" sz="2400" u="sng" dirty="0" smtClean="0">
                <a:solidFill>
                  <a:srgbClr val="FF0000"/>
                </a:solidFill>
              </a:rPr>
              <a:t>行业专家</a:t>
            </a:r>
            <a:r>
              <a:rPr lang="zh-CN" altLang="en-US" sz="2400" dirty="0" smtClean="0"/>
              <a:t>针对本产品所提</a:t>
            </a:r>
            <a:r>
              <a:rPr lang="zh-CN" altLang="en-US" sz="2400" u="sng" dirty="0" smtClean="0">
                <a:solidFill>
                  <a:srgbClr val="FF0000"/>
                </a:solidFill>
              </a:rPr>
              <a:t>需求</a:t>
            </a:r>
            <a:endParaRPr lang="en-US" altLang="zh-CN" sz="2400" u="sng" dirty="0" smtClean="0">
              <a:solidFill>
                <a:srgbClr val="FF0000"/>
              </a:solidFill>
            </a:endParaRPr>
          </a:p>
          <a:p>
            <a:r>
              <a:rPr lang="en-US" altLang="zh-CN" sz="2400" dirty="0" smtClean="0"/>
              <a:t>3</a:t>
            </a:r>
            <a:r>
              <a:rPr lang="zh-CN" altLang="en-US" sz="2400" dirty="0" smtClean="0"/>
              <a:t>、</a:t>
            </a:r>
            <a:r>
              <a:rPr lang="zh-CN" altLang="en-US" sz="2400" u="sng" dirty="0" smtClean="0">
                <a:solidFill>
                  <a:srgbClr val="FF0000"/>
                </a:solidFill>
              </a:rPr>
              <a:t>售后服务</a:t>
            </a:r>
            <a:r>
              <a:rPr lang="en-US" altLang="zh-CN" sz="2400" u="sng" dirty="0" smtClean="0">
                <a:solidFill>
                  <a:srgbClr val="FF0000"/>
                </a:solidFill>
              </a:rPr>
              <a:t>/</a:t>
            </a:r>
            <a:r>
              <a:rPr lang="zh-CN" altLang="en-US" sz="2400" u="sng" dirty="0" smtClean="0">
                <a:solidFill>
                  <a:srgbClr val="FF0000"/>
                </a:solidFill>
              </a:rPr>
              <a:t>工程部门</a:t>
            </a:r>
            <a:r>
              <a:rPr lang="en-US" altLang="zh-CN" sz="2400" u="sng" dirty="0" smtClean="0">
                <a:solidFill>
                  <a:srgbClr val="FF0000"/>
                </a:solidFill>
              </a:rPr>
              <a:t>/</a:t>
            </a:r>
            <a:r>
              <a:rPr lang="zh-CN" altLang="en-US" sz="2400" u="sng" dirty="0" smtClean="0">
                <a:solidFill>
                  <a:srgbClr val="FF0000"/>
                </a:solidFill>
              </a:rPr>
              <a:t>销售</a:t>
            </a:r>
            <a:r>
              <a:rPr lang="zh-CN" altLang="en-US" sz="2400" dirty="0" smtClean="0"/>
              <a:t>部门所</a:t>
            </a:r>
            <a:r>
              <a:rPr lang="zh-CN" altLang="en-US" sz="2400" u="sng" dirty="0" smtClean="0">
                <a:solidFill>
                  <a:srgbClr val="FF0000"/>
                </a:solidFill>
              </a:rPr>
              <a:t>提需求</a:t>
            </a:r>
            <a:endParaRPr lang="en-US" altLang="zh-CN" sz="2400" u="sng" dirty="0" smtClean="0">
              <a:solidFill>
                <a:srgbClr val="FF0000"/>
              </a:solidFill>
            </a:endParaRPr>
          </a:p>
          <a:p>
            <a:r>
              <a:rPr lang="en-US" altLang="zh-CN" sz="2400" dirty="0" smtClean="0"/>
              <a:t>4</a:t>
            </a:r>
            <a:r>
              <a:rPr lang="zh-CN" altLang="en-US" sz="2400" dirty="0" smtClean="0"/>
              <a:t>、</a:t>
            </a:r>
            <a:r>
              <a:rPr lang="zh-CN" altLang="en-US" sz="2400" u="sng" dirty="0" smtClean="0">
                <a:solidFill>
                  <a:srgbClr val="FF0000"/>
                </a:solidFill>
              </a:rPr>
              <a:t>竞争对手产品先进功能分析</a:t>
            </a:r>
            <a:endParaRPr lang="en-US" altLang="zh-CN" sz="2400" u="sng" dirty="0" smtClean="0">
              <a:solidFill>
                <a:srgbClr val="FF0000"/>
              </a:solidFill>
            </a:endParaRPr>
          </a:p>
          <a:p>
            <a:r>
              <a:rPr lang="en-US" altLang="zh-CN" sz="2400" dirty="0" smtClean="0"/>
              <a:t>5</a:t>
            </a:r>
            <a:r>
              <a:rPr lang="zh-CN" altLang="en-US" sz="2400" dirty="0" smtClean="0"/>
              <a:t>、</a:t>
            </a:r>
            <a:r>
              <a:rPr lang="zh-CN" altLang="en-US" sz="2400" u="sng" dirty="0" smtClean="0">
                <a:solidFill>
                  <a:srgbClr val="FF0000"/>
                </a:solidFill>
              </a:rPr>
              <a:t>历史缺陷</a:t>
            </a:r>
            <a:endParaRPr lang="zh-CN" altLang="en-US" sz="2400" u="sng"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2656"/>
            <a:ext cx="7772400" cy="1143000"/>
          </a:xfrm>
        </p:spPr>
        <p:txBody>
          <a:bodyPr>
            <a:normAutofit/>
          </a:bodyPr>
          <a:lstStyle/>
          <a:p>
            <a:r>
              <a:rPr lang="zh-CN" altLang="en-US" sz="3600" dirty="0" smtClean="0">
                <a:solidFill>
                  <a:schemeClr val="accent4"/>
                </a:solidFill>
              </a:rPr>
              <a:t>需求分析阶段</a:t>
            </a:r>
            <a:endParaRPr lang="zh-CN" altLang="en-US" sz="3600" dirty="0"/>
          </a:p>
        </p:txBody>
      </p:sp>
      <p:sp>
        <p:nvSpPr>
          <p:cNvPr id="3" name="Content Placeholder 2"/>
          <p:cNvSpPr>
            <a:spLocks noGrp="1"/>
          </p:cNvSpPr>
          <p:nvPr>
            <p:ph sz="quarter" idx="1"/>
          </p:nvPr>
        </p:nvSpPr>
        <p:spPr/>
        <p:txBody>
          <a:bodyPr/>
          <a:lstStyle/>
          <a:p>
            <a:pPr marL="0" indent="0">
              <a:buNone/>
            </a:pPr>
            <a:r>
              <a:rPr lang="zh-CN" altLang="en-US" dirty="0" smtClean="0"/>
              <a:t>需求规格说明书</a:t>
            </a:r>
            <a:endParaRPr lang="en-US" altLang="zh-CN" dirty="0" smtClean="0"/>
          </a:p>
          <a:p>
            <a:pPr marL="0" indent="0">
              <a:buNone/>
            </a:pPr>
            <a:r>
              <a:rPr lang="en-US" altLang="zh-CN" dirty="0" smtClean="0"/>
              <a:t>1</a:t>
            </a:r>
            <a:r>
              <a:rPr lang="zh-CN" altLang="en-US" dirty="0"/>
              <a:t>、</a:t>
            </a:r>
            <a:r>
              <a:rPr lang="zh-CN" altLang="en-US" dirty="0" smtClean="0"/>
              <a:t>简要列出产品需要达到的功能、性能。</a:t>
            </a:r>
            <a:endParaRPr lang="en-US" altLang="zh-CN" dirty="0" smtClean="0"/>
          </a:p>
          <a:p>
            <a:pPr marL="0" indent="0">
              <a:buNone/>
            </a:pPr>
            <a:r>
              <a:rPr lang="en-US" altLang="zh-CN" dirty="0" smtClean="0"/>
              <a:t>2</a:t>
            </a:r>
            <a:r>
              <a:rPr lang="zh-CN" altLang="en-US" dirty="0" smtClean="0"/>
              <a:t>、产品规格由产品经理编写，需求规格由需求人员编写。</a:t>
            </a:r>
            <a:endParaRPr lang="en-US" altLang="zh-CN" dirty="0" smtClean="0"/>
          </a:p>
          <a:p>
            <a:pPr marL="0" indent="0">
              <a:buNone/>
            </a:pPr>
            <a:r>
              <a:rPr lang="en-US" altLang="zh-CN" dirty="0" smtClean="0"/>
              <a:t>3</a:t>
            </a:r>
            <a:r>
              <a:rPr lang="zh-CN" altLang="en-US" dirty="0" smtClean="0"/>
              <a:t>、需要组织需求评审。</a:t>
            </a:r>
            <a:endParaRPr lang="en-US" altLang="zh-CN" dirty="0" smtClean="0"/>
          </a:p>
          <a:p>
            <a:pPr marL="0" indent="0">
              <a:buNone/>
            </a:pPr>
            <a:r>
              <a:rPr lang="zh-CN" altLang="en-US" sz="2000" b="1" dirty="0" smtClean="0"/>
              <a:t>测试人员活动：</a:t>
            </a:r>
            <a:endParaRPr lang="en-US" altLang="zh-CN" sz="2000" b="1" dirty="0" smtClean="0"/>
          </a:p>
          <a:p>
            <a:pPr marL="0" indent="0">
              <a:buNone/>
            </a:pPr>
            <a:r>
              <a:rPr lang="zh-CN" altLang="en-US" sz="2000" dirty="0" smtClean="0"/>
              <a:t>测试人员需要出席会议，并对其进行评审。</a:t>
            </a:r>
            <a:endParaRPr lang="en-US" altLang="zh-CN" sz="2000" dirty="0" smtClean="0"/>
          </a:p>
          <a:p>
            <a:pPr marL="0" indent="0">
              <a:buNone/>
            </a:pPr>
            <a:r>
              <a:rPr lang="zh-CN" altLang="en-US" sz="2000" dirty="0" smtClean="0"/>
              <a:t>需求评审的原则：</a:t>
            </a:r>
            <a:r>
              <a:rPr lang="zh-CN" altLang="en-US" sz="2000" u="sng" dirty="0">
                <a:solidFill>
                  <a:srgbClr val="FF0000"/>
                </a:solidFill>
              </a:rPr>
              <a:t>清晰、</a:t>
            </a:r>
            <a:r>
              <a:rPr lang="zh-CN" altLang="en-US" sz="2000" u="sng" dirty="0" smtClean="0">
                <a:solidFill>
                  <a:srgbClr val="FF0000"/>
                </a:solidFill>
              </a:rPr>
              <a:t>全面、一致性、无歧义</a:t>
            </a:r>
            <a:endParaRPr lang="en-US" altLang="zh-CN" sz="2000" u="sng" dirty="0" smtClean="0">
              <a:solidFill>
                <a:srgbClr val="FF0000"/>
              </a:solidFill>
            </a:endParaRPr>
          </a:p>
          <a:p>
            <a:pPr marL="0" indent="0">
              <a:buNone/>
            </a:pPr>
            <a:r>
              <a:rPr lang="zh-CN" altLang="en-US" sz="2000" dirty="0" smtClean="0"/>
              <a:t>测试</a:t>
            </a:r>
            <a:r>
              <a:rPr lang="zh-CN" altLang="en-US" sz="2000" u="sng" dirty="0" smtClean="0">
                <a:solidFill>
                  <a:srgbClr val="FF0000"/>
                </a:solidFill>
              </a:rPr>
              <a:t>成立测试项目小组</a:t>
            </a:r>
            <a:r>
              <a:rPr lang="zh-CN" altLang="en-US" sz="2000" dirty="0" smtClean="0"/>
              <a:t>，编写</a:t>
            </a:r>
            <a:r>
              <a:rPr lang="zh-CN" altLang="en-US" sz="2000" u="sng" dirty="0" smtClean="0">
                <a:solidFill>
                  <a:srgbClr val="FF0000"/>
                </a:solidFill>
              </a:rPr>
              <a:t>测试计划文档</a:t>
            </a:r>
            <a:r>
              <a:rPr lang="en-US" altLang="zh-CN" sz="2000" dirty="0" smtClean="0"/>
              <a:t>.</a:t>
            </a:r>
            <a:endParaRPr lang="en-US" altLang="zh-CN" sz="2000" dirty="0" smtClean="0"/>
          </a:p>
          <a:p>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260648"/>
            <a:ext cx="7772400" cy="1143000"/>
          </a:xfrm>
        </p:spPr>
        <p:txBody>
          <a:bodyPr>
            <a:normAutofit/>
          </a:bodyPr>
          <a:lstStyle/>
          <a:p>
            <a:r>
              <a:rPr lang="zh-CN" altLang="en-US" sz="3200" dirty="0" smtClean="0">
                <a:solidFill>
                  <a:schemeClr val="accent4"/>
                </a:solidFill>
              </a:rPr>
              <a:t>需求分析阶段</a:t>
            </a:r>
            <a:endParaRPr lang="zh-CN" altLang="en-US" sz="3200" dirty="0">
              <a:solidFill>
                <a:schemeClr val="tx1"/>
              </a:solidFill>
            </a:endParaRPr>
          </a:p>
        </p:txBody>
      </p:sp>
      <p:sp>
        <p:nvSpPr>
          <p:cNvPr id="3" name="内容占位符 2"/>
          <p:cNvSpPr>
            <a:spLocks noGrp="1"/>
          </p:cNvSpPr>
          <p:nvPr>
            <p:ph sz="quarter" idx="1"/>
          </p:nvPr>
        </p:nvSpPr>
        <p:spPr>
          <a:xfrm>
            <a:off x="914400" y="1447800"/>
            <a:ext cx="7772400" cy="3349352"/>
          </a:xfrm>
        </p:spPr>
        <p:txBody>
          <a:bodyPr>
            <a:normAutofit fontScale="92500" lnSpcReduction="10000"/>
          </a:bodyPr>
          <a:lstStyle/>
          <a:p>
            <a:pPr marL="0" indent="0">
              <a:buNone/>
            </a:pPr>
            <a:r>
              <a:rPr lang="zh-CN" altLang="en-US" sz="2900" dirty="0" smtClean="0">
                <a:effectLst>
                  <a:outerShdw blurRad="38100" dist="19050" dir="2700000" algn="tl" rotWithShape="0">
                    <a:schemeClr val="dk1">
                      <a:alpha val="40000"/>
                    </a:schemeClr>
                  </a:outerShdw>
                </a:effectLst>
              </a:rPr>
              <a:t>例子：华</a:t>
            </a:r>
            <a:r>
              <a:rPr lang="zh-CN" altLang="en-US" sz="2900" dirty="0">
                <a:effectLst>
                  <a:outerShdw blurRad="38100" dist="19050" dir="2700000" algn="tl" rotWithShape="0">
                    <a:schemeClr val="dk1">
                      <a:alpha val="40000"/>
                    </a:schemeClr>
                  </a:outerShdw>
                </a:effectLst>
              </a:rPr>
              <a:t>软国际档案管理系统需求分析说明书</a:t>
            </a:r>
            <a:endParaRPr lang="en-US" altLang="zh-CN" sz="2900" dirty="0" smtClean="0">
              <a:effectLst>
                <a:outerShdw blurRad="38100" dist="19050" dir="2700000" algn="tl" rotWithShape="0">
                  <a:schemeClr val="dk1">
                    <a:alpha val="40000"/>
                  </a:schemeClr>
                </a:outerShdw>
              </a:effectLst>
            </a:endParaRPr>
          </a:p>
          <a:p>
            <a:pPr marL="0" indent="0">
              <a:buNone/>
            </a:pPr>
            <a:r>
              <a:rPr lang="zh-CN" altLang="en-US" sz="2900" dirty="0" smtClean="0">
                <a:effectLst>
                  <a:outerShdw blurRad="38100" dist="19050" dir="2700000" algn="tl" rotWithShape="0">
                    <a:schemeClr val="dk1">
                      <a:alpha val="40000"/>
                    </a:schemeClr>
                  </a:outerShdw>
                </a:effectLst>
              </a:rPr>
              <a:t>1</a:t>
            </a:r>
            <a:r>
              <a:rPr lang="zh-CN" altLang="en-US" sz="2900" dirty="0">
                <a:effectLst>
                  <a:outerShdw blurRad="38100" dist="19050" dir="2700000" algn="tl" rotWithShape="0">
                    <a:schemeClr val="dk1">
                      <a:alpha val="40000"/>
                    </a:schemeClr>
                  </a:outerShdw>
                </a:effectLst>
              </a:rPr>
              <a:t>.</a:t>
            </a:r>
            <a:r>
              <a:rPr lang="zh-CN" altLang="en-US" sz="2900" dirty="0" smtClean="0">
                <a:effectLst>
                  <a:outerShdw blurRad="38100" dist="19050" dir="2700000" algn="tl" rotWithShape="0">
                    <a:schemeClr val="dk1">
                      <a:alpha val="40000"/>
                    </a:schemeClr>
                  </a:outerShdw>
                </a:effectLst>
              </a:rPr>
              <a:t>1  </a:t>
            </a:r>
            <a:r>
              <a:rPr lang="zh-CN" altLang="en-US" sz="3100" dirty="0" smtClean="0">
                <a:effectLst>
                  <a:outerShdw blurRad="38100" dist="19050" dir="2700000" algn="tl" rotWithShape="0">
                    <a:schemeClr val="dk1">
                      <a:alpha val="40000"/>
                    </a:schemeClr>
                  </a:outerShdw>
                </a:effectLst>
              </a:rPr>
              <a:t>Software Requirements</a:t>
            </a:r>
            <a:endParaRPr lang="en-US" altLang="zh-CN" sz="3100" dirty="0" smtClean="0">
              <a:effectLst>
                <a:outerShdw blurRad="38100" dist="19050" dir="2700000" algn="tl" rotWithShape="0">
                  <a:schemeClr val="dk1">
                    <a:alpha val="40000"/>
                  </a:schemeClr>
                </a:outerShdw>
              </a:effectLst>
            </a:endParaRPr>
          </a:p>
          <a:p>
            <a:pPr marL="0" indent="0">
              <a:buNone/>
            </a:pPr>
            <a:endParaRPr lang="zh-CN" altLang="en-US" sz="3100" dirty="0">
              <a:effectLst>
                <a:outerShdw blurRad="38100" dist="19050" dir="2700000" algn="tl" rotWithShape="0">
                  <a:schemeClr val="dk1">
                    <a:alpha val="40000"/>
                  </a:schemeClr>
                </a:outerShdw>
              </a:effectLst>
            </a:endParaRPr>
          </a:p>
          <a:p>
            <a:pPr marL="0" indent="0">
              <a:buNone/>
            </a:pPr>
            <a:r>
              <a:rPr lang="en-US" altLang="zh-CN" sz="2400" b="1" dirty="0" smtClean="0"/>
              <a:t>S</a:t>
            </a:r>
            <a:r>
              <a:rPr lang="zh-CN" altLang="en-US" sz="2400" b="1" dirty="0" smtClean="0"/>
              <a:t>R </a:t>
            </a:r>
            <a:r>
              <a:rPr lang="en-US" altLang="zh-CN" sz="2400" b="1" dirty="0"/>
              <a:t>1.1.1</a:t>
            </a:r>
            <a:r>
              <a:rPr lang="zh-CN" altLang="en-US" sz="2400" dirty="0"/>
              <a:t>  Max/Min </a:t>
            </a:r>
            <a:r>
              <a:rPr lang="en-US" altLang="zh-CN" sz="2400" dirty="0"/>
              <a:t>button</a:t>
            </a:r>
            <a:r>
              <a:rPr lang="zh-CN" altLang="en-US" sz="2400" dirty="0"/>
              <a:t> display on </a:t>
            </a:r>
            <a:r>
              <a:rPr lang="en-US" altLang="zh-CN" sz="2400" dirty="0"/>
              <a:t> window</a:t>
            </a:r>
            <a:r>
              <a:rPr lang="zh-CN" altLang="en-US" sz="2400" dirty="0"/>
              <a:t> </a:t>
            </a:r>
            <a:endParaRPr lang="zh-CN" altLang="en-US" sz="2400" dirty="0"/>
          </a:p>
          <a:p>
            <a:pPr marL="0" indent="0">
              <a:buNone/>
            </a:pPr>
            <a:r>
              <a:rPr lang="zh-CN" altLang="en-US" sz="2400" dirty="0"/>
              <a:t>Add Max/Min </a:t>
            </a:r>
            <a:r>
              <a:rPr lang="en-US" altLang="zh-CN" sz="2400" dirty="0"/>
              <a:t>button </a:t>
            </a:r>
            <a:r>
              <a:rPr lang="zh-CN" altLang="en-US" sz="2400" dirty="0"/>
              <a:t>display on </a:t>
            </a:r>
            <a:r>
              <a:rPr lang="en-US" altLang="zh-CN" sz="2400" dirty="0" smtClean="0"/>
              <a:t>window</a:t>
            </a:r>
            <a:endParaRPr lang="zh-CN" altLang="en-US" sz="2400" dirty="0"/>
          </a:p>
          <a:p>
            <a:pPr marL="0" indent="0">
              <a:buNone/>
            </a:pPr>
            <a:r>
              <a:rPr lang="en-US" altLang="zh-CN" sz="2400" b="1" dirty="0" smtClean="0"/>
              <a:t>S</a:t>
            </a:r>
            <a:r>
              <a:rPr lang="zh-CN" altLang="en-US" sz="2400" b="1" dirty="0" smtClean="0"/>
              <a:t>R </a:t>
            </a:r>
            <a:r>
              <a:rPr lang="en-US" altLang="zh-CN" sz="2400" b="1" dirty="0"/>
              <a:t>1.1.2</a:t>
            </a:r>
            <a:r>
              <a:rPr lang="en-US" altLang="zh-CN" sz="2400" dirty="0"/>
              <a:t>  </a:t>
            </a:r>
            <a:r>
              <a:rPr lang="en-US" altLang="zh-CN" sz="2400" dirty="0" smtClean="0"/>
              <a:t>C</a:t>
            </a:r>
            <a:r>
              <a:rPr lang="zh-CN" altLang="en-US" sz="2400" dirty="0" smtClean="0"/>
              <a:t>ompatibility </a:t>
            </a:r>
            <a:r>
              <a:rPr lang="zh-CN" altLang="en-US" sz="2400" dirty="0"/>
              <a:t>X86/X64 </a:t>
            </a:r>
            <a:r>
              <a:rPr lang="en-US" altLang="zh-CN" sz="2400" dirty="0" smtClean="0"/>
              <a:t>System for GUI</a:t>
            </a:r>
            <a:endParaRPr lang="zh-CN" altLang="en-US" sz="2400" dirty="0"/>
          </a:p>
          <a:p>
            <a:pPr marL="0" indent="0">
              <a:buNone/>
            </a:pPr>
            <a:r>
              <a:rPr lang="zh-CN" altLang="en-US" sz="2400" dirty="0" smtClean="0"/>
              <a:t>Currently</a:t>
            </a:r>
            <a:r>
              <a:rPr lang="zh-CN" altLang="en-US" sz="2400" dirty="0"/>
              <a:t>, many computers use 64 bit operating system . </a:t>
            </a:r>
            <a:r>
              <a:rPr lang="zh-CN" altLang="en-US" sz="2400" dirty="0" smtClean="0"/>
              <a:t>The </a:t>
            </a:r>
            <a:r>
              <a:rPr lang="en-US" altLang="zh-CN" sz="2400" dirty="0" smtClean="0"/>
              <a:t>New </a:t>
            </a:r>
            <a:r>
              <a:rPr lang="en-US" altLang="zh-CN" sz="2400" dirty="0"/>
              <a:t>product</a:t>
            </a:r>
            <a:r>
              <a:rPr lang="zh-CN" altLang="en-US" sz="2400" dirty="0"/>
              <a:t> GUI </a:t>
            </a:r>
            <a:r>
              <a:rPr lang="zh-CN" altLang="en-US" sz="2400" dirty="0" smtClean="0"/>
              <a:t>can </a:t>
            </a:r>
            <a:r>
              <a:rPr lang="en-US" altLang="zh-CN" sz="2400" dirty="0" smtClean="0"/>
              <a:t>be</a:t>
            </a:r>
            <a:r>
              <a:rPr lang="zh-CN" altLang="en-US" sz="2400" dirty="0" smtClean="0"/>
              <a:t> </a:t>
            </a:r>
            <a:r>
              <a:rPr lang="zh-CN" altLang="en-US" sz="2400" dirty="0"/>
              <a:t>run on </a:t>
            </a:r>
            <a:r>
              <a:rPr lang="zh-CN" altLang="en-US" sz="2400" dirty="0" smtClean="0"/>
              <a:t>32</a:t>
            </a:r>
            <a:r>
              <a:rPr lang="zh-CN" altLang="en-US" sz="2400" dirty="0"/>
              <a:t>bit </a:t>
            </a:r>
            <a:r>
              <a:rPr lang="en-US" altLang="zh-CN" sz="2400" dirty="0" smtClean="0"/>
              <a:t>or </a:t>
            </a:r>
            <a:r>
              <a:rPr lang="zh-CN" altLang="en-US" sz="2400" dirty="0" smtClean="0"/>
              <a:t>OS </a:t>
            </a:r>
            <a:r>
              <a:rPr lang="zh-CN" altLang="en-US" sz="2400" dirty="0"/>
              <a:t>64</a:t>
            </a:r>
            <a:r>
              <a:rPr lang="zh-CN" altLang="en-US" sz="2400" dirty="0" smtClean="0"/>
              <a:t>bit </a:t>
            </a:r>
            <a:r>
              <a:rPr lang="en-US" altLang="zh-CN" sz="2400" dirty="0" smtClean="0"/>
              <a:t>system</a:t>
            </a:r>
            <a:r>
              <a:rPr lang="zh-CN" altLang="en-US" sz="2400" dirty="0" smtClean="0"/>
              <a:t>.</a:t>
            </a:r>
            <a:endParaRPr lang="zh-CN" altLang="en-US" sz="2400" dirty="0"/>
          </a:p>
          <a:p>
            <a:endParaRPr lang="zh-CN" altLang="en-US" sz="2000" dirty="0"/>
          </a:p>
        </p:txBody>
      </p:sp>
      <p:sp>
        <p:nvSpPr>
          <p:cNvPr id="4" name="TextBox 3"/>
          <p:cNvSpPr txBox="1"/>
          <p:nvPr/>
        </p:nvSpPr>
        <p:spPr>
          <a:xfrm>
            <a:off x="539552" y="4983919"/>
            <a:ext cx="7992888" cy="646331"/>
          </a:xfrm>
          <a:prstGeom prst="rect">
            <a:avLst/>
          </a:prstGeom>
          <a:noFill/>
        </p:spPr>
        <p:txBody>
          <a:bodyPr wrap="square" rtlCol="0">
            <a:spAutoFit/>
          </a:bodyPr>
          <a:lstStyle/>
          <a:p>
            <a:r>
              <a:rPr lang="zh-CN" altLang="en-US" dirty="0" smtClean="0"/>
              <a:t>软件需求包括以下几个部分：</a:t>
            </a:r>
            <a:r>
              <a:rPr lang="zh-CN" altLang="en-US" u="sng" dirty="0" smtClean="0">
                <a:solidFill>
                  <a:srgbClr val="FF0000"/>
                </a:solidFill>
              </a:rPr>
              <a:t>需求编号、需求功能描述、输入、业务处理、输出</a:t>
            </a:r>
            <a:endParaRPr lang="zh-CN" altLang="en-US" u="sng"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296"/>
            <a:ext cx="7772400" cy="1143000"/>
          </a:xfrm>
        </p:spPr>
        <p:txBody>
          <a:bodyPr>
            <a:normAutofit/>
          </a:bodyPr>
          <a:lstStyle/>
          <a:p>
            <a:r>
              <a:rPr lang="zh-CN" altLang="en-US" sz="3600" dirty="0" smtClean="0">
                <a:solidFill>
                  <a:schemeClr val="accent4"/>
                </a:solidFill>
              </a:rPr>
              <a:t>设计阶段</a:t>
            </a:r>
            <a:endParaRPr lang="zh-CN" altLang="en-US" sz="3600"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zh-CN" altLang="en-US" dirty="0" smtClean="0"/>
              <a:t>设计阶段分为</a:t>
            </a:r>
            <a:r>
              <a:rPr lang="zh-CN" altLang="en-US" u="sng" dirty="0" smtClean="0">
                <a:solidFill>
                  <a:srgbClr val="FF0000"/>
                </a:solidFill>
              </a:rPr>
              <a:t>概要设计阶段</a:t>
            </a:r>
            <a:r>
              <a:rPr lang="zh-CN" altLang="en-US" dirty="0" smtClean="0"/>
              <a:t>和</a:t>
            </a:r>
            <a:r>
              <a:rPr lang="zh-CN" altLang="en-US" u="sng" dirty="0" smtClean="0">
                <a:solidFill>
                  <a:srgbClr val="FF0000"/>
                </a:solidFill>
              </a:rPr>
              <a:t>详细设计阶段</a:t>
            </a:r>
            <a:endParaRPr lang="en-US" altLang="zh-CN" u="sng" dirty="0" smtClean="0">
              <a:solidFill>
                <a:srgbClr val="FF0000"/>
              </a:solidFill>
            </a:endParaRPr>
          </a:p>
          <a:p>
            <a:pPr marL="0" indent="0">
              <a:buNone/>
            </a:pPr>
            <a:r>
              <a:rPr lang="zh-CN" altLang="en-US" dirty="0" smtClean="0"/>
              <a:t>输出：</a:t>
            </a:r>
            <a:r>
              <a:rPr lang="zh-CN" altLang="en-US" u="sng" dirty="0" smtClean="0">
                <a:solidFill>
                  <a:srgbClr val="FF0000"/>
                </a:solidFill>
              </a:rPr>
              <a:t>概要设计说明书</a:t>
            </a:r>
            <a:r>
              <a:rPr lang="zh-CN" altLang="en-US" dirty="0"/>
              <a:t>、</a:t>
            </a:r>
            <a:r>
              <a:rPr lang="en-US" altLang="zh-CN" dirty="0" smtClean="0"/>
              <a:t> </a:t>
            </a:r>
            <a:r>
              <a:rPr lang="zh-CN" altLang="en-US" u="sng" dirty="0" smtClean="0">
                <a:solidFill>
                  <a:srgbClr val="FF0000"/>
                </a:solidFill>
              </a:rPr>
              <a:t>详细设计说明书</a:t>
            </a:r>
            <a:endParaRPr lang="en-US" altLang="zh-CN" u="sng" dirty="0" smtClean="0">
              <a:solidFill>
                <a:srgbClr val="FF0000"/>
              </a:solidFill>
            </a:endParaRPr>
          </a:p>
          <a:p>
            <a:pPr marL="0" indent="0">
              <a:buNone/>
            </a:pPr>
            <a:r>
              <a:rPr lang="en-US" altLang="zh-CN" sz="2400" dirty="0" smtClean="0"/>
              <a:t>1</a:t>
            </a:r>
            <a:r>
              <a:rPr lang="zh-CN" altLang="en-US" sz="2400" dirty="0" smtClean="0"/>
              <a:t>、概要设计</a:t>
            </a:r>
            <a:r>
              <a:rPr lang="en-US" altLang="zh-CN" sz="2400" dirty="0" smtClean="0"/>
              <a:t>--</a:t>
            </a:r>
            <a:r>
              <a:rPr lang="zh-CN" altLang="en-US" sz="2400" dirty="0" smtClean="0"/>
              <a:t> 产生“软件概要设计说明书”：设计系统模块、选择的技术路线等，整体软件的实现思路，并且需要指出关键技术难点等。</a:t>
            </a:r>
            <a:endParaRPr lang="en-US" altLang="zh-CN" sz="2400" dirty="0" smtClean="0"/>
          </a:p>
          <a:p>
            <a:pPr marL="0" indent="0">
              <a:buNone/>
            </a:pPr>
            <a:endParaRPr lang="en-US" altLang="zh-CN" sz="2400" dirty="0" smtClean="0"/>
          </a:p>
          <a:p>
            <a:pPr marL="0" indent="0">
              <a:buNone/>
            </a:pPr>
            <a:r>
              <a:rPr lang="en-US" altLang="zh-CN" sz="2400" dirty="0" smtClean="0"/>
              <a:t>2</a:t>
            </a:r>
            <a:r>
              <a:rPr lang="zh-CN" altLang="en-US" sz="2400" dirty="0" smtClean="0"/>
              <a:t>、详细设计</a:t>
            </a:r>
            <a:r>
              <a:rPr lang="en-US" altLang="zh-CN" sz="2400" dirty="0" smtClean="0"/>
              <a:t>--</a:t>
            </a:r>
            <a:r>
              <a:rPr lang="zh-CN" altLang="en-US" sz="2400" dirty="0" smtClean="0"/>
              <a:t>产生“软件详细设计说明书”：对概要设计的进一步细化，把概要设计中的模块具体化，一般由各部分的具体研发人员依据概要设计分别完成，然后再由研发项目负责人合成，是具体的实现细节。</a:t>
            </a:r>
            <a:endParaRPr lang="en-US" altLang="zh-CN" sz="2400" dirty="0" smtClean="0"/>
          </a:p>
          <a:p>
            <a:pPr marL="0" indent="0">
              <a:buNone/>
            </a:pPr>
            <a:endParaRPr lang="en-US" altLang="zh-CN" sz="2400" dirty="0"/>
          </a:p>
          <a:p>
            <a:pPr marL="0" indent="0">
              <a:buNone/>
            </a:pPr>
            <a:r>
              <a:rPr lang="zh-CN" altLang="en-US" sz="2400" dirty="0" smtClean="0"/>
              <a:t>测试活动：测试人员参与评审会对</a:t>
            </a:r>
            <a:r>
              <a:rPr lang="zh-CN" altLang="en-US" sz="2400" u="sng" dirty="0" smtClean="0">
                <a:solidFill>
                  <a:srgbClr val="FF0000"/>
                </a:solidFill>
              </a:rPr>
              <a:t>设计</a:t>
            </a:r>
            <a:r>
              <a:rPr lang="zh-CN" altLang="en-US" sz="2400" dirty="0" smtClean="0"/>
              <a:t>文档进行</a:t>
            </a:r>
            <a:r>
              <a:rPr lang="zh-CN" altLang="en-US" sz="2400" u="sng" dirty="0" smtClean="0">
                <a:solidFill>
                  <a:srgbClr val="FF0000"/>
                </a:solidFill>
              </a:rPr>
              <a:t>评审</a:t>
            </a:r>
            <a:r>
              <a:rPr lang="zh-CN" altLang="en-US" sz="2400" dirty="0" smtClean="0"/>
              <a:t>，</a:t>
            </a:r>
            <a:r>
              <a:rPr lang="zh-CN" altLang="en-US" sz="2400" u="sng" dirty="0" smtClean="0">
                <a:solidFill>
                  <a:srgbClr val="FF0000"/>
                </a:solidFill>
              </a:rPr>
              <a:t>测试方案设计和测试用例设计</a:t>
            </a:r>
            <a:r>
              <a:rPr lang="zh-CN" altLang="en-US" sz="2400" dirty="0" smtClean="0"/>
              <a:t>。</a:t>
            </a:r>
            <a:endParaRPr lang="en-US" altLang="zh-CN" sz="2400" dirty="0" smtClean="0"/>
          </a:p>
          <a:p>
            <a:pPr marL="0" indent="0">
              <a:buNone/>
            </a:pPr>
            <a:endParaRPr lang="en-US" altLang="zh-CN"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开发与实现阶段</a:t>
            </a:r>
            <a:endParaRPr lang="zh-CN" altLang="en-US" dirty="0"/>
          </a:p>
        </p:txBody>
      </p:sp>
      <p:sp>
        <p:nvSpPr>
          <p:cNvPr id="3" name="内容占位符 2"/>
          <p:cNvSpPr>
            <a:spLocks noGrp="1"/>
          </p:cNvSpPr>
          <p:nvPr>
            <p:ph sz="quarter" idx="1"/>
          </p:nvPr>
        </p:nvSpPr>
        <p:spPr/>
        <p:txBody>
          <a:bodyPr/>
          <a:lstStyle/>
          <a:p>
            <a:r>
              <a:rPr lang="zh-CN" altLang="en-US" dirty="0" smtClean="0"/>
              <a:t>开发人员编码实现软件</a:t>
            </a:r>
            <a:endParaRPr lang="en-US" altLang="zh-CN" dirty="0" smtClean="0"/>
          </a:p>
          <a:p>
            <a:r>
              <a:rPr lang="zh-CN" altLang="en-US" dirty="0" smtClean="0"/>
              <a:t>编码评审</a:t>
            </a:r>
            <a:endParaRPr lang="en-US" altLang="zh-CN" dirty="0" smtClean="0"/>
          </a:p>
          <a:p>
            <a:r>
              <a:rPr lang="zh-CN" altLang="en-US" dirty="0" smtClean="0"/>
              <a:t>单元测试</a:t>
            </a:r>
            <a:endParaRPr lang="en-US" altLang="zh-CN" dirty="0" smtClean="0"/>
          </a:p>
          <a:p>
            <a:r>
              <a:rPr lang="zh-CN" altLang="en-US" dirty="0"/>
              <a:t>项目联</a:t>
            </a:r>
            <a:r>
              <a:rPr lang="zh-CN" altLang="en-US" dirty="0" smtClean="0"/>
              <a:t>调</a:t>
            </a:r>
            <a:endParaRPr lang="en-US" altLang="zh-CN" dirty="0" smtClean="0"/>
          </a:p>
          <a:p>
            <a:pPr marL="0" indent="0">
              <a:buNone/>
            </a:pPr>
            <a:r>
              <a:rPr lang="zh-CN" altLang="en-US" dirty="0" smtClean="0"/>
              <a:t>输出：程序发布包、运行环境、安装指引。</a:t>
            </a:r>
            <a:endParaRPr lang="en-US" altLang="zh-CN" dirty="0" smtClean="0"/>
          </a:p>
          <a:p>
            <a:pPr marL="0" indent="0">
              <a:buNone/>
            </a:pPr>
            <a:endParaRPr lang="en-US" altLang="zh-CN" dirty="0" smtClean="0"/>
          </a:p>
          <a:p>
            <a:pPr marL="0" indent="0">
              <a:buNone/>
            </a:pPr>
            <a:r>
              <a:rPr lang="zh-CN" altLang="en-US" dirty="0" smtClean="0"/>
              <a:t>测试人员活动：</a:t>
            </a:r>
            <a:endParaRPr lang="en-US" altLang="zh-CN" dirty="0" smtClean="0"/>
          </a:p>
          <a:p>
            <a:pPr marL="0" indent="0">
              <a:buNone/>
            </a:pPr>
            <a:r>
              <a:rPr lang="zh-CN" altLang="en-US" u="sng" dirty="0" smtClean="0">
                <a:solidFill>
                  <a:srgbClr val="FF0000"/>
                </a:solidFill>
              </a:rPr>
              <a:t>测试方案设计和测试用例设计。</a:t>
            </a:r>
            <a:endParaRPr lang="en-US" altLang="zh-CN" u="sng" dirty="0" smtClean="0">
              <a:solidFill>
                <a:srgbClr val="FF0000"/>
              </a:solidFill>
            </a:endParaRPr>
          </a:p>
          <a:p>
            <a:pPr marL="0" indent="0">
              <a:buNone/>
            </a:pPr>
            <a:r>
              <a:rPr lang="zh-CN" altLang="en-US" u="sng" dirty="0" smtClean="0">
                <a:solidFill>
                  <a:srgbClr val="FF0000"/>
                </a:solidFill>
              </a:rPr>
              <a:t>参与联调、测试工具、测试环境计划与准备。</a:t>
            </a:r>
            <a:endParaRPr lang="en-US" altLang="zh-CN" u="sng" dirty="0" smtClean="0">
              <a:solidFill>
                <a:srgbClr val="FF0000"/>
              </a:solidFill>
            </a:endParaRPr>
          </a:p>
          <a:p>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zh-CN" altLang="en-US" sz="3600" dirty="0" smtClean="0"/>
              <a:t>软件测试阶段</a:t>
            </a:r>
            <a:endParaRPr lang="zh-CN" altLang="en-US" sz="3600" dirty="0"/>
          </a:p>
        </p:txBody>
      </p:sp>
      <p:sp>
        <p:nvSpPr>
          <p:cNvPr id="3" name="Content Placeholder 2"/>
          <p:cNvSpPr>
            <a:spLocks noGrp="1"/>
          </p:cNvSpPr>
          <p:nvPr>
            <p:ph sz="quarter" idx="1"/>
          </p:nvPr>
        </p:nvSpPr>
        <p:spPr>
          <a:xfrm>
            <a:off x="395536" y="1412776"/>
            <a:ext cx="8568952" cy="4572000"/>
          </a:xfrm>
        </p:spPr>
        <p:txBody>
          <a:bodyPr>
            <a:normAutofit fontScale="92500" lnSpcReduction="20000"/>
          </a:bodyPr>
          <a:lstStyle/>
          <a:p>
            <a:pPr marL="0" indent="0">
              <a:buNone/>
            </a:pPr>
            <a:r>
              <a:rPr lang="zh-CN" altLang="en-US" dirty="0" smtClean="0"/>
              <a:t>软件版本转测试</a:t>
            </a:r>
            <a:endParaRPr lang="en-US" altLang="zh-CN" dirty="0" smtClean="0"/>
          </a:p>
          <a:p>
            <a:pPr marL="0" indent="0">
              <a:buNone/>
            </a:pPr>
            <a:r>
              <a:rPr lang="en-US" altLang="zh-CN" dirty="0" smtClean="0"/>
              <a:t>1</a:t>
            </a:r>
            <a:r>
              <a:rPr lang="zh-CN" altLang="en-US" dirty="0" smtClean="0"/>
              <a:t>、研发项目开发负责人组织版本打包，一般在</a:t>
            </a:r>
            <a:r>
              <a:rPr lang="zh-CN" altLang="en-US" u="sng" dirty="0" smtClean="0">
                <a:solidFill>
                  <a:srgbClr val="FF0000"/>
                </a:solidFill>
              </a:rPr>
              <a:t>项目管理工具上正式发布</a:t>
            </a:r>
            <a:r>
              <a:rPr lang="zh-CN" altLang="en-US" dirty="0" smtClean="0"/>
              <a:t>，一般是版本控制系统（</a:t>
            </a:r>
            <a:r>
              <a:rPr lang="en-US" altLang="zh-CN" dirty="0" smtClean="0">
                <a:solidFill>
                  <a:srgbClr val="FF0000"/>
                </a:solidFill>
              </a:rPr>
              <a:t>VSS</a:t>
            </a:r>
            <a:r>
              <a:rPr lang="zh-CN" altLang="en-US" u="sng" dirty="0" smtClean="0">
                <a:solidFill>
                  <a:srgbClr val="FF0000"/>
                </a:solidFill>
              </a:rPr>
              <a:t>，</a:t>
            </a:r>
            <a:r>
              <a:rPr lang="en-US" altLang="zh-CN" u="sng" dirty="0" smtClean="0">
                <a:solidFill>
                  <a:srgbClr val="FF0000"/>
                </a:solidFill>
              </a:rPr>
              <a:t>SVN,CVS</a:t>
            </a:r>
            <a:r>
              <a:rPr lang="zh-CN" altLang="en-US" dirty="0" smtClean="0"/>
              <a:t>等）</a:t>
            </a:r>
            <a:endParaRPr lang="en-US" altLang="zh-CN" dirty="0" smtClean="0"/>
          </a:p>
          <a:p>
            <a:pPr marL="0" indent="0">
              <a:buNone/>
            </a:pPr>
            <a:endParaRPr lang="en-US" altLang="zh-CN" dirty="0" smtClean="0"/>
          </a:p>
          <a:p>
            <a:pPr marL="0" indent="0">
              <a:buNone/>
            </a:pPr>
            <a:r>
              <a:rPr lang="en-US" altLang="zh-CN" dirty="0" smtClean="0"/>
              <a:t>2</a:t>
            </a:r>
            <a:r>
              <a:rPr lang="zh-CN" altLang="en-US" dirty="0" smtClean="0"/>
              <a:t>、开发负责人通知软件测试开始对产品进行测试。测试负责人组织去指定的工具路径中取得测试版本。</a:t>
            </a:r>
            <a:endParaRPr lang="en-US" altLang="zh-CN" dirty="0" smtClean="0"/>
          </a:p>
          <a:p>
            <a:pPr marL="0" indent="0">
              <a:buNone/>
            </a:pPr>
            <a:endParaRPr lang="en-US" altLang="zh-CN" dirty="0" smtClean="0"/>
          </a:p>
          <a:p>
            <a:pPr marL="0" indent="0">
              <a:buNone/>
            </a:pPr>
            <a:r>
              <a:rPr lang="en-US" altLang="zh-CN" dirty="0" smtClean="0"/>
              <a:t>3</a:t>
            </a:r>
            <a:r>
              <a:rPr lang="zh-CN" altLang="en-US" dirty="0" smtClean="0"/>
              <a:t>、软件测试入口：冒烟测试。</a:t>
            </a:r>
            <a:endParaRPr lang="en-US" altLang="zh-CN" dirty="0" smtClean="0"/>
          </a:p>
          <a:p>
            <a:pPr marL="0" indent="0">
              <a:buNone/>
            </a:pPr>
            <a:r>
              <a:rPr lang="zh-CN" altLang="en-US" sz="2200" u="sng" dirty="0">
                <a:solidFill>
                  <a:srgbClr val="FF0000"/>
                </a:solidFill>
              </a:rPr>
              <a:t>冒烟</a:t>
            </a:r>
            <a:r>
              <a:rPr lang="zh-CN" altLang="en-US" sz="2200" u="sng" dirty="0" smtClean="0">
                <a:solidFill>
                  <a:srgbClr val="FF0000"/>
                </a:solidFill>
              </a:rPr>
              <a:t>测试是</a:t>
            </a:r>
            <a:r>
              <a:rPr lang="zh-CN" altLang="en-US" sz="2200" u="sng" dirty="0">
                <a:solidFill>
                  <a:srgbClr val="FF0000"/>
                </a:solidFill>
              </a:rPr>
              <a:t>对软件基本的功能进行测试</a:t>
            </a:r>
            <a:r>
              <a:rPr lang="en-US" altLang="zh-CN" sz="2200" u="sng" dirty="0">
                <a:solidFill>
                  <a:srgbClr val="FF0000"/>
                </a:solidFill>
              </a:rPr>
              <a:t>,</a:t>
            </a:r>
            <a:r>
              <a:rPr lang="zh-CN" altLang="en-US" sz="2200" u="sng" dirty="0">
                <a:solidFill>
                  <a:srgbClr val="FF0000"/>
                </a:solidFill>
              </a:rPr>
              <a:t>测试的对象是每一个新编译的需要正式测试的软件 版本</a:t>
            </a:r>
            <a:r>
              <a:rPr lang="en-US" altLang="zh-CN" sz="2200" u="sng" dirty="0">
                <a:solidFill>
                  <a:srgbClr val="FF0000"/>
                </a:solidFill>
              </a:rPr>
              <a:t>,</a:t>
            </a:r>
            <a:r>
              <a:rPr lang="zh-CN" altLang="en-US" sz="2200" u="sng" dirty="0">
                <a:solidFill>
                  <a:srgbClr val="FF0000"/>
                </a:solidFill>
              </a:rPr>
              <a:t>目的是确认软件基本的功能</a:t>
            </a:r>
            <a:r>
              <a:rPr lang="zh-CN" altLang="en-US" sz="2200" u="sng" dirty="0" smtClean="0">
                <a:solidFill>
                  <a:srgbClr val="FF0000"/>
                </a:solidFill>
              </a:rPr>
              <a:t>正常，用于判断是否全面开展软件测试执行工作。</a:t>
            </a:r>
            <a:endParaRPr lang="en-US" altLang="zh-CN" sz="2200" u="sng" dirty="0" smtClean="0">
              <a:solidFill>
                <a:srgbClr val="FF0000"/>
              </a:solidFill>
            </a:endParaRPr>
          </a:p>
          <a:p>
            <a:pPr marL="0" indent="0">
              <a:buNone/>
            </a:pPr>
            <a:endParaRPr lang="en-US" altLang="zh-CN" sz="2200" u="sng" dirty="0" smtClean="0">
              <a:solidFill>
                <a:srgbClr val="FF0000"/>
              </a:solidFill>
            </a:endParaRPr>
          </a:p>
          <a:p>
            <a:pPr marL="0" indent="0">
              <a:buNone/>
            </a:pPr>
            <a:r>
              <a:rPr lang="zh-CN" altLang="en-US" sz="2200" dirty="0" smtClean="0"/>
              <a:t>冒烟测试通过，正式开始软件测试执行工作，冒烟测试不通过则将开发发布的版本打回开发部直至重新发布满足冒烟测试要求的版本</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7772400" cy="1143000"/>
          </a:xfrm>
        </p:spPr>
        <p:txBody>
          <a:bodyPr>
            <a:normAutofit/>
          </a:bodyPr>
          <a:lstStyle/>
          <a:p>
            <a:pPr algn="l"/>
            <a:r>
              <a:rPr lang="zh-CN" altLang="en-US" sz="3600" dirty="0" smtClean="0"/>
              <a:t>软件测试执行阶段</a:t>
            </a:r>
            <a:endParaRPr lang="zh-CN" altLang="en-US" sz="3600" dirty="0"/>
          </a:p>
        </p:txBody>
      </p:sp>
      <p:sp>
        <p:nvSpPr>
          <p:cNvPr id="3" name="Content Placeholder 2"/>
          <p:cNvSpPr>
            <a:spLocks noGrp="1"/>
          </p:cNvSpPr>
          <p:nvPr>
            <p:ph sz="quarter" idx="1"/>
          </p:nvPr>
        </p:nvSpPr>
        <p:spPr>
          <a:xfrm>
            <a:off x="457200" y="1600200"/>
            <a:ext cx="8229600" cy="3989039"/>
          </a:xfrm>
        </p:spPr>
        <p:txBody>
          <a:bodyPr>
            <a:normAutofit lnSpcReduction="10000"/>
          </a:bodyPr>
          <a:lstStyle/>
          <a:p>
            <a:pPr marL="0" indent="0">
              <a:buNone/>
            </a:pPr>
            <a:r>
              <a:rPr lang="en-US" altLang="zh-CN" dirty="0" smtClean="0">
                <a:solidFill>
                  <a:srgbClr val="FF0000"/>
                </a:solidFill>
              </a:rPr>
              <a:t>1</a:t>
            </a:r>
            <a:r>
              <a:rPr lang="zh-CN" altLang="en-US" dirty="0" smtClean="0">
                <a:solidFill>
                  <a:srgbClr val="FF0000"/>
                </a:solidFill>
              </a:rPr>
              <a:t>、按测试用例执行测试。</a:t>
            </a:r>
            <a:endParaRPr lang="en-US" altLang="zh-CN" dirty="0" smtClean="0">
              <a:solidFill>
                <a:srgbClr val="FF0000"/>
              </a:solidFill>
            </a:endParaRPr>
          </a:p>
          <a:p>
            <a:pPr marL="0" indent="0">
              <a:buNone/>
            </a:pPr>
            <a:endParaRPr lang="en-US" altLang="zh-CN" dirty="0" smtClean="0">
              <a:solidFill>
                <a:srgbClr val="FF0000"/>
              </a:solidFill>
            </a:endParaRPr>
          </a:p>
          <a:p>
            <a:pPr marL="0" indent="0">
              <a:buNone/>
            </a:pPr>
            <a:r>
              <a:rPr lang="en-US" altLang="zh-CN" dirty="0" smtClean="0">
                <a:solidFill>
                  <a:srgbClr val="FF0000"/>
                </a:solidFill>
              </a:rPr>
              <a:t>2</a:t>
            </a:r>
            <a:r>
              <a:rPr lang="zh-CN" altLang="en-US" dirty="0" smtClean="0">
                <a:solidFill>
                  <a:srgbClr val="FF0000"/>
                </a:solidFill>
              </a:rPr>
              <a:t>、测试用例对应的测试结果：通过、不通过、不能执行</a:t>
            </a:r>
            <a:endParaRPr lang="en-US" altLang="zh-CN" dirty="0" smtClean="0">
              <a:solidFill>
                <a:srgbClr val="FF0000"/>
              </a:solidFill>
            </a:endParaRPr>
          </a:p>
          <a:p>
            <a:pPr marL="0" indent="0">
              <a:buNone/>
            </a:pPr>
            <a:r>
              <a:rPr lang="en-US" altLang="zh-CN" dirty="0" smtClean="0">
                <a:solidFill>
                  <a:srgbClr val="FF0000"/>
                </a:solidFill>
              </a:rPr>
              <a:t>3</a:t>
            </a:r>
            <a:r>
              <a:rPr lang="zh-CN" altLang="en-US" dirty="0" smtClean="0">
                <a:solidFill>
                  <a:srgbClr val="FF0000"/>
                </a:solidFill>
              </a:rPr>
              <a:t>、总结每轮测试结果，用于判断软件质量，是否达到软件版本发布标准。</a:t>
            </a:r>
            <a:endParaRPr lang="en-US" altLang="zh-CN" dirty="0" smtClean="0">
              <a:solidFill>
                <a:srgbClr val="FF0000"/>
              </a:solidFill>
            </a:endParaRPr>
          </a:p>
          <a:p>
            <a:pPr marL="0" indent="0">
              <a:buNone/>
            </a:pPr>
            <a:endParaRPr lang="en-US" altLang="zh-CN" dirty="0">
              <a:solidFill>
                <a:srgbClr val="FF0000"/>
              </a:solidFill>
            </a:endParaRPr>
          </a:p>
          <a:p>
            <a:pPr marL="0" indent="0">
              <a:buNone/>
            </a:pPr>
            <a:r>
              <a:rPr lang="en-US" altLang="zh-CN" dirty="0" smtClean="0">
                <a:solidFill>
                  <a:srgbClr val="FF0000"/>
                </a:solidFill>
              </a:rPr>
              <a:t>4</a:t>
            </a:r>
            <a:r>
              <a:rPr lang="zh-CN" altLang="en-US" dirty="0" smtClean="0">
                <a:solidFill>
                  <a:srgbClr val="FF0000"/>
                </a:solidFill>
              </a:rPr>
              <a:t>、软件测试报告，达到版本发布标准进入软件版本发布阶段。</a:t>
            </a:r>
            <a:endParaRPr lang="en-US" altLang="zh-CN" dirty="0" smtClean="0">
              <a:solidFill>
                <a:srgbClr val="FF0000"/>
              </a:solidFill>
            </a:endParaRPr>
          </a:p>
          <a:p>
            <a:pPr marL="0" indent="0">
              <a:buNone/>
            </a:pPr>
            <a:endParaRPr lang="en-US" altLang="zh-CN" dirty="0" smtClean="0"/>
          </a:p>
          <a:p>
            <a:endParaRPr lang="en-US" altLang="zh-CN"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332656"/>
            <a:ext cx="7772400" cy="1143000"/>
          </a:xfrm>
        </p:spPr>
        <p:txBody>
          <a:bodyPr/>
          <a:lstStyle/>
          <a:p>
            <a:r>
              <a:rPr lang="zh-CN" altLang="en-US" dirty="0" smtClean="0"/>
              <a:t>软件版本发布阶段</a:t>
            </a:r>
            <a:endParaRPr lang="zh-CN" altLang="en-US" dirty="0"/>
          </a:p>
        </p:txBody>
      </p:sp>
      <p:sp>
        <p:nvSpPr>
          <p:cNvPr id="3" name="内容占位符 2"/>
          <p:cNvSpPr>
            <a:spLocks noGrp="1"/>
          </p:cNvSpPr>
          <p:nvPr>
            <p:ph sz="quarter" idx="1"/>
          </p:nvPr>
        </p:nvSpPr>
        <p:spPr>
          <a:xfrm>
            <a:off x="611560" y="1556792"/>
            <a:ext cx="7772400" cy="4572000"/>
          </a:xfrm>
        </p:spPr>
        <p:txBody>
          <a:bodyPr/>
          <a:lstStyle/>
          <a:p>
            <a:pPr marL="0" indent="0">
              <a:buNone/>
            </a:pPr>
            <a:r>
              <a:rPr lang="en-US" altLang="zh-CN" dirty="0" smtClean="0"/>
              <a:t>1</a:t>
            </a:r>
            <a:r>
              <a:rPr lang="zh-CN" altLang="en-US" dirty="0" smtClean="0"/>
              <a:t>、各类测试文档</a:t>
            </a:r>
            <a:endParaRPr lang="en-US" altLang="zh-CN" dirty="0" smtClean="0"/>
          </a:p>
          <a:p>
            <a:pPr marL="0" indent="0">
              <a:buNone/>
            </a:pPr>
            <a:r>
              <a:rPr lang="zh-CN" altLang="en-US" u="sng" dirty="0" smtClean="0">
                <a:solidFill>
                  <a:srgbClr val="FF0000"/>
                </a:solidFill>
              </a:rPr>
              <a:t>软件测试计划</a:t>
            </a:r>
            <a:endParaRPr lang="en-US" altLang="zh-CN" u="sng" dirty="0" smtClean="0">
              <a:solidFill>
                <a:srgbClr val="FF0000"/>
              </a:solidFill>
            </a:endParaRPr>
          </a:p>
          <a:p>
            <a:pPr marL="0" indent="0">
              <a:buNone/>
            </a:pPr>
            <a:r>
              <a:rPr lang="zh-CN" altLang="en-US" u="sng" dirty="0" smtClean="0">
                <a:solidFill>
                  <a:srgbClr val="FF0000"/>
                </a:solidFill>
              </a:rPr>
              <a:t>软件测试方案</a:t>
            </a:r>
            <a:endParaRPr lang="en-US" altLang="zh-CN" u="sng" dirty="0" smtClean="0">
              <a:solidFill>
                <a:srgbClr val="FF0000"/>
              </a:solidFill>
            </a:endParaRPr>
          </a:p>
          <a:p>
            <a:pPr marL="0" indent="0">
              <a:buNone/>
            </a:pPr>
            <a:r>
              <a:rPr lang="zh-CN" altLang="en-US" u="sng" dirty="0" smtClean="0">
                <a:solidFill>
                  <a:srgbClr val="FF0000"/>
                </a:solidFill>
              </a:rPr>
              <a:t>软件测试用例</a:t>
            </a:r>
            <a:endParaRPr lang="en-US" altLang="zh-CN" u="sng" dirty="0" smtClean="0">
              <a:solidFill>
                <a:srgbClr val="FF0000"/>
              </a:solidFill>
            </a:endParaRPr>
          </a:p>
          <a:p>
            <a:pPr marL="0" indent="0">
              <a:buNone/>
            </a:pPr>
            <a:r>
              <a:rPr lang="zh-CN" altLang="en-US" u="sng" dirty="0" smtClean="0">
                <a:solidFill>
                  <a:srgbClr val="FF0000"/>
                </a:solidFill>
              </a:rPr>
              <a:t>软件测试报告</a:t>
            </a:r>
            <a:endParaRPr lang="en-US" altLang="zh-CN" u="sng" dirty="0" smtClean="0">
              <a:solidFill>
                <a:srgbClr val="FF0000"/>
              </a:solidFill>
            </a:endParaRPr>
          </a:p>
          <a:p>
            <a:pPr marL="0" indent="0">
              <a:buNone/>
            </a:pPr>
            <a:r>
              <a:rPr lang="en-US" altLang="zh-CN" dirty="0" smtClean="0"/>
              <a:t>2</a:t>
            </a:r>
            <a:r>
              <a:rPr lang="zh-CN" altLang="en-US" dirty="0" smtClean="0"/>
              <a:t>、软件包</a:t>
            </a:r>
            <a:endParaRPr lang="en-US" altLang="zh-CN" dirty="0" smtClean="0"/>
          </a:p>
          <a:p>
            <a:pPr marL="0" indent="0">
              <a:buNone/>
            </a:pPr>
            <a:r>
              <a:rPr lang="zh-CN" altLang="en-US" u="sng" dirty="0" smtClean="0">
                <a:solidFill>
                  <a:srgbClr val="FF0000"/>
                </a:solidFill>
              </a:rPr>
              <a:t>软件目标程序</a:t>
            </a:r>
            <a:endParaRPr lang="en-US" altLang="zh-CN" u="sng" dirty="0" smtClean="0">
              <a:solidFill>
                <a:srgbClr val="FF0000"/>
              </a:solidFill>
            </a:endParaRPr>
          </a:p>
          <a:p>
            <a:pPr marL="0" indent="0">
              <a:buNone/>
            </a:pPr>
            <a:r>
              <a:rPr lang="zh-CN" altLang="en-US" u="sng" dirty="0" smtClean="0">
                <a:solidFill>
                  <a:srgbClr val="FF0000"/>
                </a:solidFill>
              </a:rPr>
              <a:t>安装手册</a:t>
            </a:r>
            <a:endParaRPr lang="en-US" altLang="zh-CN" u="sng" dirty="0" smtClean="0">
              <a:solidFill>
                <a:srgbClr val="FF0000"/>
              </a:solidFill>
            </a:endParaRPr>
          </a:p>
          <a:p>
            <a:pPr marL="0" indent="0">
              <a:buNone/>
            </a:pPr>
            <a:r>
              <a:rPr lang="zh-CN" altLang="en-US" u="sng" dirty="0" smtClean="0">
                <a:solidFill>
                  <a:srgbClr val="FF0000"/>
                </a:solidFill>
              </a:rPr>
              <a:t>软件功能使用说明</a:t>
            </a:r>
            <a:endParaRPr lang="zh-CN" altLang="en-US" u="sng"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7772400" cy="1143000"/>
          </a:xfrm>
        </p:spPr>
        <p:txBody>
          <a:bodyPr>
            <a:normAutofit/>
          </a:bodyPr>
          <a:lstStyle/>
          <a:p>
            <a:pPr algn="l"/>
            <a:r>
              <a:rPr lang="zh-CN" altLang="en-US" sz="3600" dirty="0" smtClean="0">
                <a:solidFill>
                  <a:schemeClr val="tx2"/>
                </a:solidFill>
              </a:rPr>
              <a:t>生产</a:t>
            </a:r>
            <a:endParaRPr lang="zh-CN" altLang="en-US" sz="3600" dirty="0">
              <a:solidFill>
                <a:schemeClr val="tx2"/>
              </a:solidFill>
            </a:endParaRPr>
          </a:p>
        </p:txBody>
      </p:sp>
      <p:sp>
        <p:nvSpPr>
          <p:cNvPr id="3" name="Content Placeholder 2"/>
          <p:cNvSpPr>
            <a:spLocks noGrp="1"/>
          </p:cNvSpPr>
          <p:nvPr>
            <p:ph sz="quarter" idx="1"/>
          </p:nvPr>
        </p:nvSpPr>
        <p:spPr/>
        <p:txBody>
          <a:bodyPr/>
          <a:lstStyle/>
          <a:p>
            <a:pPr marL="0" indent="0">
              <a:buNone/>
            </a:pPr>
            <a:r>
              <a:rPr lang="zh-CN" altLang="en-US" dirty="0" smtClean="0">
                <a:solidFill>
                  <a:srgbClr val="FF0000"/>
                </a:solidFill>
              </a:rPr>
              <a:t>中试</a:t>
            </a:r>
            <a:endParaRPr lang="en-US" altLang="zh-CN" dirty="0" smtClean="0">
              <a:solidFill>
                <a:srgbClr val="FF0000"/>
              </a:solidFill>
            </a:endParaRPr>
          </a:p>
          <a:p>
            <a:pPr marL="0" indent="0">
              <a:buNone/>
            </a:pPr>
            <a:endParaRPr lang="en-US" altLang="zh-CN" dirty="0" smtClean="0">
              <a:solidFill>
                <a:srgbClr val="FF0000"/>
              </a:solidFill>
            </a:endParaRPr>
          </a:p>
          <a:p>
            <a:pPr marL="0" indent="0">
              <a:buNone/>
            </a:pPr>
            <a:r>
              <a:rPr lang="en-US" altLang="zh-CN" dirty="0" smtClean="0">
                <a:solidFill>
                  <a:srgbClr val="FF0000"/>
                </a:solidFill>
              </a:rPr>
              <a:t>1:</a:t>
            </a:r>
            <a:r>
              <a:rPr lang="zh-CN" altLang="en-US" sz="2400" dirty="0" smtClean="0">
                <a:solidFill>
                  <a:srgbClr val="FF0000"/>
                </a:solidFill>
              </a:rPr>
              <a:t>中试就是产品正式投产前的试验，是产品在大规模量产前的较小规模试验</a:t>
            </a:r>
            <a:endParaRPr lang="en-US" altLang="zh-CN" sz="2400" dirty="0" smtClean="0">
              <a:solidFill>
                <a:srgbClr val="FF0000"/>
              </a:solidFill>
            </a:endParaRPr>
          </a:p>
          <a:p>
            <a:pPr marL="0" indent="0">
              <a:buNone/>
            </a:pPr>
            <a:endParaRPr lang="en-US" altLang="zh-CN" sz="2400" dirty="0" smtClean="0">
              <a:solidFill>
                <a:srgbClr val="FF0000"/>
              </a:solidFill>
            </a:endParaRPr>
          </a:p>
          <a:p>
            <a:pPr marL="0" indent="0">
              <a:buNone/>
            </a:pPr>
            <a:r>
              <a:rPr lang="en-US" altLang="zh-CN" sz="2400" dirty="0" smtClean="0">
                <a:solidFill>
                  <a:srgbClr val="FF0000"/>
                </a:solidFill>
              </a:rPr>
              <a:t>2</a:t>
            </a:r>
            <a:r>
              <a:rPr lang="zh-CN" altLang="en-US" sz="2400" dirty="0" smtClean="0">
                <a:solidFill>
                  <a:srgbClr val="FF0000"/>
                </a:solidFill>
              </a:rPr>
              <a:t>：对硬件、结构、软件、工艺、测试、维修、物料的验证</a:t>
            </a:r>
            <a:endParaRPr lang="en-US" altLang="zh-CN" sz="2400" dirty="0" smtClean="0">
              <a:solidFill>
                <a:srgbClr val="FF0000"/>
              </a:solidFill>
            </a:endParaRPr>
          </a:p>
          <a:p>
            <a:pPr marL="0" indent="0">
              <a:buNone/>
            </a:pPr>
            <a:endParaRPr lang="en-US" altLang="zh-CN" sz="2400" dirty="0" smtClean="0">
              <a:solidFill>
                <a:srgbClr val="FF0000"/>
              </a:solidFill>
            </a:endParaRPr>
          </a:p>
          <a:p>
            <a:pPr marL="0" indent="0">
              <a:buNone/>
            </a:pPr>
            <a:r>
              <a:rPr lang="en-US" altLang="zh-CN" sz="2400" dirty="0" smtClean="0">
                <a:solidFill>
                  <a:srgbClr val="FF0000"/>
                </a:solidFill>
              </a:rPr>
              <a:t>3</a:t>
            </a:r>
            <a:r>
              <a:rPr lang="zh-CN" altLang="en-US" sz="2400" dirty="0" smtClean="0">
                <a:solidFill>
                  <a:srgbClr val="FF0000"/>
                </a:solidFill>
              </a:rPr>
              <a:t>：中试设计</a:t>
            </a:r>
            <a:r>
              <a:rPr lang="en-US" altLang="zh-CN" sz="2400" dirty="0" smtClean="0">
                <a:solidFill>
                  <a:srgbClr val="FF0000"/>
                </a:solidFill>
              </a:rPr>
              <a:t>/</a:t>
            </a:r>
            <a:r>
              <a:rPr lang="zh-CN" altLang="en-US" sz="2400" dirty="0" smtClean="0">
                <a:solidFill>
                  <a:srgbClr val="FF0000"/>
                </a:solidFill>
              </a:rPr>
              <a:t>测试</a:t>
            </a:r>
            <a:r>
              <a:rPr lang="en-US" altLang="zh-CN" sz="2400" dirty="0" smtClean="0">
                <a:solidFill>
                  <a:srgbClr val="FF0000"/>
                </a:solidFill>
              </a:rPr>
              <a:t>/</a:t>
            </a:r>
            <a:r>
              <a:rPr lang="zh-CN" altLang="en-US" sz="2400" dirty="0" smtClean="0">
                <a:solidFill>
                  <a:srgbClr val="FF0000"/>
                </a:solidFill>
              </a:rPr>
              <a:t>报告</a:t>
            </a:r>
            <a:endParaRPr lang="zh-CN" altLang="en-US" sz="2400" dirty="0" smtClean="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产品发布</a:t>
            </a:r>
            <a:endParaRPr lang="zh-CN" altLang="en-US" dirty="0"/>
          </a:p>
        </p:txBody>
      </p:sp>
      <p:sp>
        <p:nvSpPr>
          <p:cNvPr id="3" name="Content Placeholder 2"/>
          <p:cNvSpPr>
            <a:spLocks noGrp="1"/>
          </p:cNvSpPr>
          <p:nvPr>
            <p:ph sz="quarter" idx="1"/>
          </p:nvPr>
        </p:nvSpPr>
        <p:spPr/>
        <p:txBody>
          <a:bodyPr/>
          <a:lstStyle/>
          <a:p>
            <a:pPr marL="0" indent="0">
              <a:buNone/>
            </a:pPr>
            <a:r>
              <a:rPr lang="zh-CN" altLang="en-US" dirty="0" smtClean="0"/>
              <a:t>发布产品</a:t>
            </a:r>
            <a:endParaRPr lang="en-US" altLang="zh-CN" dirty="0" smtClean="0"/>
          </a:p>
          <a:p>
            <a:pPr marL="0" indent="0">
              <a:buNone/>
            </a:pPr>
            <a:r>
              <a:rPr lang="en-US" altLang="zh-CN" dirty="0" smtClean="0"/>
              <a:t>1</a:t>
            </a:r>
            <a:r>
              <a:rPr lang="zh-CN" altLang="en-US" dirty="0" smtClean="0"/>
              <a:t>：中试结束后，产品正式对外发布</a:t>
            </a:r>
            <a:endParaRPr lang="en-US" altLang="zh-CN" dirty="0" smtClean="0"/>
          </a:p>
          <a:p>
            <a:pPr marL="0" indent="0">
              <a:buNone/>
            </a:pPr>
            <a:r>
              <a:rPr lang="en-US" altLang="zh-CN" dirty="0" smtClean="0"/>
              <a:t>2</a:t>
            </a:r>
            <a:r>
              <a:rPr lang="zh-CN" altLang="en-US" dirty="0" smtClean="0"/>
              <a:t>：生产部量产</a:t>
            </a:r>
            <a:endParaRPr lang="en-US" altLang="zh-CN" dirty="0" smtClean="0"/>
          </a:p>
          <a:p>
            <a:pPr marL="0" indent="0">
              <a:buNone/>
            </a:pPr>
            <a:r>
              <a:rPr lang="en-US" altLang="zh-CN" dirty="0" smtClean="0"/>
              <a:t>3</a:t>
            </a:r>
            <a:r>
              <a:rPr lang="zh-CN" altLang="en-US" dirty="0" smtClean="0"/>
              <a:t>：发货前</a:t>
            </a:r>
            <a:r>
              <a:rPr lang="zh-CN" altLang="en-US" dirty="0"/>
              <a:t>的</a:t>
            </a:r>
            <a:r>
              <a:rPr lang="zh-CN" altLang="en-US" dirty="0" smtClean="0"/>
              <a:t>验收测试（测试计划</a:t>
            </a:r>
            <a:r>
              <a:rPr lang="en-US" altLang="zh-CN" dirty="0" smtClean="0"/>
              <a:t>/</a:t>
            </a:r>
            <a:r>
              <a:rPr lang="zh-CN" altLang="en-US" dirty="0" smtClean="0"/>
              <a:t>测试报告）</a:t>
            </a:r>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上线阶段</a:t>
            </a:r>
            <a:endParaRPr lang="zh-CN" altLang="en-US" dirty="0"/>
          </a:p>
        </p:txBody>
      </p:sp>
      <p:sp>
        <p:nvSpPr>
          <p:cNvPr id="3" name="Content Placeholder 2"/>
          <p:cNvSpPr>
            <a:spLocks noGrp="1"/>
          </p:cNvSpPr>
          <p:nvPr>
            <p:ph sz="quarter" idx="1"/>
          </p:nvPr>
        </p:nvSpPr>
        <p:spPr/>
        <p:txBody>
          <a:bodyPr>
            <a:normAutofit/>
          </a:bodyPr>
          <a:lstStyle/>
          <a:p>
            <a:pPr marL="0" indent="0">
              <a:buNone/>
            </a:pPr>
            <a:r>
              <a:rPr lang="zh-CN" altLang="en-US" dirty="0" smtClean="0"/>
              <a:t>正式发布后进入下述流程，视工作需要测试有可能需要支持或参与：</a:t>
            </a:r>
            <a:endParaRPr lang="en-US" altLang="zh-CN" dirty="0" smtClean="0"/>
          </a:p>
          <a:p>
            <a:pPr marL="0" indent="0">
              <a:buNone/>
            </a:pPr>
            <a:r>
              <a:rPr lang="en-US" altLang="zh-CN" sz="2800" dirty="0" smtClean="0">
                <a:solidFill>
                  <a:srgbClr val="FF0000"/>
                </a:solidFill>
              </a:rPr>
              <a:t>1</a:t>
            </a:r>
            <a:r>
              <a:rPr lang="zh-CN" altLang="en-US" sz="2800" dirty="0" smtClean="0">
                <a:solidFill>
                  <a:srgbClr val="FF0000"/>
                </a:solidFill>
              </a:rPr>
              <a:t>、工程现场安装</a:t>
            </a:r>
            <a:endParaRPr lang="en-US" altLang="zh-CN" sz="2800" dirty="0" smtClean="0">
              <a:solidFill>
                <a:srgbClr val="FF0000"/>
              </a:solidFill>
            </a:endParaRPr>
          </a:p>
          <a:p>
            <a:pPr marL="0" indent="0">
              <a:buNone/>
            </a:pPr>
            <a:r>
              <a:rPr lang="en-US" altLang="zh-CN" sz="2800" dirty="0" smtClean="0">
                <a:solidFill>
                  <a:srgbClr val="FF0000"/>
                </a:solidFill>
              </a:rPr>
              <a:t>2</a:t>
            </a:r>
            <a:r>
              <a:rPr lang="zh-CN" altLang="en-US" sz="2800" dirty="0" smtClean="0">
                <a:solidFill>
                  <a:srgbClr val="FF0000"/>
                </a:solidFill>
              </a:rPr>
              <a:t>、售后维护 </a:t>
            </a:r>
            <a:endParaRPr lang="en-US" altLang="zh-CN" sz="2800" dirty="0" smtClean="0">
              <a:solidFill>
                <a:srgbClr val="FF0000"/>
              </a:solidFill>
            </a:endParaRPr>
          </a:p>
          <a:p>
            <a:pPr marL="0" indent="0">
              <a:buNone/>
            </a:pPr>
            <a:r>
              <a:rPr lang="en-US" altLang="zh-CN" sz="2800" dirty="0" smtClean="0">
                <a:solidFill>
                  <a:srgbClr val="FF0000"/>
                </a:solidFill>
              </a:rPr>
              <a:t>3</a:t>
            </a:r>
            <a:r>
              <a:rPr lang="zh-CN" altLang="en-US" sz="2800" dirty="0" smtClean="0">
                <a:solidFill>
                  <a:srgbClr val="FF0000"/>
                </a:solidFill>
              </a:rPr>
              <a:t>、产品升级（需求</a:t>
            </a:r>
            <a:r>
              <a:rPr lang="en-US" altLang="zh-CN" sz="2800" dirty="0" smtClean="0">
                <a:solidFill>
                  <a:srgbClr val="FF0000"/>
                </a:solidFill>
              </a:rPr>
              <a:t>/</a:t>
            </a:r>
            <a:r>
              <a:rPr lang="zh-CN" altLang="en-US" sz="2800" dirty="0" smtClean="0">
                <a:solidFill>
                  <a:srgbClr val="FF0000"/>
                </a:solidFill>
              </a:rPr>
              <a:t>研发</a:t>
            </a:r>
            <a:r>
              <a:rPr lang="en-US" altLang="zh-CN" sz="2800" dirty="0" smtClean="0">
                <a:solidFill>
                  <a:srgbClr val="FF0000"/>
                </a:solidFill>
              </a:rPr>
              <a:t>/</a:t>
            </a:r>
            <a:r>
              <a:rPr lang="zh-CN" altLang="en-US" sz="2800" dirty="0" smtClean="0">
                <a:solidFill>
                  <a:srgbClr val="FF0000"/>
                </a:solidFill>
              </a:rPr>
              <a:t>测试</a:t>
            </a:r>
            <a:r>
              <a:rPr lang="en-US" altLang="zh-CN" sz="2800" dirty="0" smtClean="0">
                <a:solidFill>
                  <a:srgbClr val="FF0000"/>
                </a:solidFill>
              </a:rPr>
              <a:t>/</a:t>
            </a:r>
            <a:r>
              <a:rPr lang="zh-CN" altLang="en-US" sz="2800" dirty="0" smtClean="0">
                <a:solidFill>
                  <a:srgbClr val="FF0000"/>
                </a:solidFill>
              </a:rPr>
              <a:t>发布）</a:t>
            </a:r>
            <a:endParaRPr lang="en-US" altLang="zh-CN" sz="2800" dirty="0" smtClean="0">
              <a:solidFill>
                <a:srgbClr val="FF0000"/>
              </a:solidFill>
            </a:endParaRPr>
          </a:p>
          <a:p>
            <a:pPr marL="0" indent="0">
              <a:buNone/>
            </a:pPr>
            <a:r>
              <a:rPr lang="en-US" altLang="zh-CN" sz="2800" dirty="0" smtClean="0">
                <a:solidFill>
                  <a:srgbClr val="FF0000"/>
                </a:solidFill>
              </a:rPr>
              <a:t>4</a:t>
            </a:r>
            <a:r>
              <a:rPr lang="zh-CN" altLang="en-US" sz="2800" dirty="0" smtClean="0">
                <a:solidFill>
                  <a:srgbClr val="FF0000"/>
                </a:solidFill>
              </a:rPr>
              <a:t>、产品淘汰，产品生命周期结束（客户设备或环境改变，原有产品不再符合市场定位或销售，例如技术设计落后、材料更新换代，不赚钱）</a:t>
            </a:r>
            <a:endParaRPr lang="en-US" altLang="zh-CN" sz="2800" dirty="0" smtClean="0"/>
          </a:p>
          <a:p>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sz="3600" dirty="0">
                <a:solidFill>
                  <a:srgbClr val="FF0000"/>
                </a:solidFill>
              </a:rPr>
              <a:t>测</a:t>
            </a:r>
            <a:r>
              <a:rPr lang="zh-CN" altLang="en-US" sz="3600" dirty="0" smtClean="0">
                <a:solidFill>
                  <a:srgbClr val="FF0000"/>
                </a:solidFill>
              </a:rPr>
              <a:t>试流程图</a:t>
            </a:r>
            <a:endParaRPr lang="zh-CN" altLang="en-US" sz="3600" dirty="0" smtClean="0">
              <a:solidFill>
                <a:srgbClr val="FF0000"/>
              </a:solidFill>
            </a:endParaRPr>
          </a:p>
        </p:txBody>
      </p:sp>
      <p:graphicFrame>
        <p:nvGraphicFramePr>
          <p:cNvPr id="5" name="内容占位符 4"/>
          <p:cNvGraphicFramePr>
            <a:graphicFrameLocks noGrp="1" noChangeAspect="1"/>
          </p:cNvGraphicFramePr>
          <p:nvPr>
            <p:ph sz="quarter" idx="1"/>
          </p:nvPr>
        </p:nvGraphicFramePr>
        <p:xfrm>
          <a:off x="3589338" y="1782763"/>
          <a:ext cx="1819275" cy="4525962"/>
        </p:xfrm>
        <a:graphic>
          <a:graphicData uri="http://schemas.openxmlformats.org/presentationml/2006/ole">
            <mc:AlternateContent xmlns:mc="http://schemas.openxmlformats.org/markup-compatibility/2006">
              <mc:Choice xmlns:v="urn:schemas-microsoft-com:vml" Requires="v">
                <p:oleObj spid="_x0000_s2144" name="" r:id="rId1" imgW="1914525" imgH="4762500" progId="Paint.Picture">
                  <p:embed/>
                </p:oleObj>
              </mc:Choice>
              <mc:Fallback>
                <p:oleObj name="" r:id="rId1" imgW="1914525" imgH="4762500" progId="Paint.Picture">
                  <p:embed/>
                  <p:pic>
                    <p:nvPicPr>
                      <p:cNvPr id="0" name="图片 5"/>
                      <p:cNvPicPr/>
                      <p:nvPr/>
                    </p:nvPicPr>
                    <p:blipFill>
                      <a:blip r:embed="rId2"/>
                    </p:blipFill>
                    <p:spPr>
                      <a:xfrm>
                        <a:off x="3589338" y="1782763"/>
                        <a:ext cx="1819275" cy="4525962"/>
                      </a:xfrm>
                      <a:prstGeom prst="rect">
                        <a:avLst/>
                      </a:prstGeom>
                    </p:spPr>
                  </p:pic>
                </p:oleObj>
              </mc:Fallback>
            </mc:AlternateContent>
          </a:graphicData>
        </a:graphic>
      </p:graphicFrame>
      <p:sp>
        <p:nvSpPr>
          <p:cNvPr id="4" name="TextBox 3"/>
          <p:cNvSpPr txBox="1"/>
          <p:nvPr/>
        </p:nvSpPr>
        <p:spPr>
          <a:xfrm>
            <a:off x="722432" y="1412776"/>
            <a:ext cx="7056784" cy="369332"/>
          </a:xfrm>
          <a:prstGeom prst="rect">
            <a:avLst/>
          </a:prstGeom>
          <a:noFill/>
        </p:spPr>
        <p:txBody>
          <a:bodyPr wrap="square" rtlCol="0">
            <a:spAutoFit/>
          </a:bodyPr>
          <a:lstStyle/>
          <a:p>
            <a:r>
              <a:rPr lang="en-US" altLang="zh-CN" dirty="0" smtClean="0"/>
              <a:t>       </a:t>
            </a:r>
            <a:r>
              <a:rPr lang="zh-CN" altLang="en-US" dirty="0" smtClean="0"/>
              <a:t>测试活动流程从图表的结构来看，一般活动序列如下图示：</a:t>
            </a:r>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chemeClr val="accent1"/>
                </a:solidFill>
                <a:effectLst>
                  <a:outerShdw blurRad="38100" dist="25400" dir="5400000" algn="ctr" rotWithShape="0">
                    <a:srgbClr val="6E747A">
                      <a:alpha val="43000"/>
                    </a:srgbClr>
                  </a:outerShdw>
                </a:effectLst>
              </a:rPr>
              <a:t>测试</a:t>
            </a:r>
            <a:r>
              <a:rPr lang="zh-CN" altLang="en-US" dirty="0" smtClean="0">
                <a:solidFill>
                  <a:schemeClr val="accent1"/>
                </a:solidFill>
                <a:effectLst>
                  <a:outerShdw blurRad="38100" dist="25400" dir="5400000" algn="ctr" rotWithShape="0">
                    <a:srgbClr val="6E747A">
                      <a:alpha val="43000"/>
                    </a:srgbClr>
                  </a:outerShdw>
                </a:effectLst>
              </a:rPr>
              <a:t>流程总结</a:t>
            </a:r>
            <a:endParaRPr lang="zh-CN" altLang="en-US" dirty="0">
              <a:solidFill>
                <a:schemeClr val="accent1"/>
              </a:solidFill>
              <a:effectLst>
                <a:outerShdw blurRad="38100" dist="25400" dir="5400000" algn="ctr" rotWithShape="0">
                  <a:srgbClr val="6E747A">
                    <a:alpha val="43000"/>
                  </a:srgbClr>
                </a:outerShdw>
              </a:effectLst>
            </a:endParaRPr>
          </a:p>
        </p:txBody>
      </p:sp>
      <p:sp>
        <p:nvSpPr>
          <p:cNvPr id="3" name="内容占位符 2"/>
          <p:cNvSpPr>
            <a:spLocks noGrp="1"/>
          </p:cNvSpPr>
          <p:nvPr>
            <p:ph sz="quarter" idx="1"/>
          </p:nvPr>
        </p:nvSpPr>
        <p:spPr>
          <a:xfrm>
            <a:off x="457200" y="1417955"/>
            <a:ext cx="8229600" cy="4929505"/>
          </a:xfrm>
        </p:spPr>
        <p:txBody>
          <a:bodyPr>
            <a:normAutofit/>
          </a:bodyPr>
          <a:lstStyle/>
          <a:p>
            <a:pPr marL="0" indent="0">
              <a:buNone/>
            </a:pPr>
            <a:r>
              <a:rPr lang="en-US" altLang="zh-CN" sz="2000" dirty="0" smtClean="0">
                <a:solidFill>
                  <a:srgbClr val="FF0000"/>
                </a:solidFill>
              </a:rPr>
              <a:t>1</a:t>
            </a:r>
            <a:r>
              <a:rPr lang="zh-CN" altLang="en-US" sz="2000" dirty="0" smtClean="0">
                <a:solidFill>
                  <a:srgbClr val="FF0000"/>
                </a:solidFill>
              </a:rPr>
              <a:t>、</a:t>
            </a:r>
            <a:r>
              <a:rPr lang="zh-CN" altLang="zh-CN" sz="2000" dirty="0" smtClean="0">
                <a:solidFill>
                  <a:srgbClr val="FF0000"/>
                </a:solidFill>
              </a:rPr>
              <a:t>产品</a:t>
            </a:r>
            <a:r>
              <a:rPr lang="zh-CN" altLang="zh-CN" sz="2000" dirty="0">
                <a:solidFill>
                  <a:srgbClr val="FF0000"/>
                </a:solidFill>
              </a:rPr>
              <a:t>立项</a:t>
            </a:r>
            <a:endParaRPr lang="zh-CN" altLang="zh-CN" sz="2000" dirty="0">
              <a:solidFill>
                <a:srgbClr val="FF0000"/>
              </a:solidFill>
            </a:endParaRPr>
          </a:p>
          <a:p>
            <a:pPr marL="0" indent="0">
              <a:buNone/>
            </a:pPr>
            <a:r>
              <a:rPr lang="en-US" altLang="zh-CN" sz="2000" dirty="0" smtClean="0">
                <a:solidFill>
                  <a:srgbClr val="FF0000"/>
                </a:solidFill>
              </a:rPr>
              <a:t>2</a:t>
            </a:r>
            <a:r>
              <a:rPr lang="zh-CN" altLang="en-US" sz="2000" dirty="0" smtClean="0">
                <a:solidFill>
                  <a:srgbClr val="FF0000"/>
                </a:solidFill>
              </a:rPr>
              <a:t>、测试</a:t>
            </a:r>
            <a:r>
              <a:rPr lang="zh-CN" altLang="en-US" sz="2000" dirty="0">
                <a:solidFill>
                  <a:srgbClr val="FF0000"/>
                </a:solidFill>
              </a:rPr>
              <a:t>需求分析（阅读产品需求说明书</a:t>
            </a:r>
            <a:r>
              <a:rPr lang="en-US" altLang="zh-CN" sz="2000" dirty="0">
                <a:solidFill>
                  <a:srgbClr val="FF0000"/>
                </a:solidFill>
              </a:rPr>
              <a:t>/</a:t>
            </a:r>
            <a:r>
              <a:rPr lang="zh-CN" altLang="en-US" sz="2000" dirty="0">
                <a:solidFill>
                  <a:srgbClr val="FF0000"/>
                </a:solidFill>
              </a:rPr>
              <a:t>产品</a:t>
            </a:r>
            <a:r>
              <a:rPr lang="zh-CN" altLang="zh-CN" sz="2000" dirty="0">
                <a:solidFill>
                  <a:srgbClr val="FF0000"/>
                </a:solidFill>
              </a:rPr>
              <a:t>需求分解</a:t>
            </a:r>
            <a:r>
              <a:rPr lang="zh-CN" altLang="en-US" sz="2000" dirty="0">
                <a:solidFill>
                  <a:srgbClr val="FF0000"/>
                </a:solidFill>
              </a:rPr>
              <a:t>）</a:t>
            </a:r>
            <a:endParaRPr lang="zh-CN" altLang="en-US" sz="2000" dirty="0">
              <a:solidFill>
                <a:srgbClr val="FF0000"/>
              </a:solidFill>
            </a:endParaRPr>
          </a:p>
          <a:p>
            <a:pPr marL="0" indent="0">
              <a:buNone/>
            </a:pPr>
            <a:r>
              <a:rPr lang="en-US" altLang="zh-CN" sz="2000" dirty="0" smtClean="0">
                <a:solidFill>
                  <a:srgbClr val="FF0000"/>
                </a:solidFill>
              </a:rPr>
              <a:t>3</a:t>
            </a:r>
            <a:r>
              <a:rPr lang="zh-CN" altLang="en-US" sz="2000" dirty="0" smtClean="0">
                <a:solidFill>
                  <a:srgbClr val="FF0000"/>
                </a:solidFill>
              </a:rPr>
              <a:t>、测试计划</a:t>
            </a:r>
            <a:endParaRPr lang="zh-CN" altLang="en-US" sz="2000" dirty="0">
              <a:solidFill>
                <a:srgbClr val="FF0000"/>
              </a:solidFill>
            </a:endParaRPr>
          </a:p>
          <a:p>
            <a:pPr marL="0" indent="0">
              <a:buNone/>
            </a:pPr>
            <a:r>
              <a:rPr lang="en-US" altLang="zh-CN" sz="2000" dirty="0" smtClean="0">
                <a:solidFill>
                  <a:srgbClr val="FF0000"/>
                </a:solidFill>
              </a:rPr>
              <a:t>4</a:t>
            </a:r>
            <a:r>
              <a:rPr lang="zh-CN" altLang="en-US" sz="2000" dirty="0" smtClean="0">
                <a:solidFill>
                  <a:srgbClr val="FF0000"/>
                </a:solidFill>
              </a:rPr>
              <a:t>、测试方案设计和测试用例</a:t>
            </a:r>
            <a:r>
              <a:rPr lang="zh-CN" altLang="en-US" sz="2000" dirty="0">
                <a:solidFill>
                  <a:srgbClr val="FF0000"/>
                </a:solidFill>
              </a:rPr>
              <a:t>（主要依据需求说明书，还要参考详细设计说明书）</a:t>
            </a:r>
            <a:endParaRPr lang="zh-CN" altLang="en-US" sz="2000" dirty="0">
              <a:solidFill>
                <a:srgbClr val="FF0000"/>
              </a:solidFill>
            </a:endParaRPr>
          </a:p>
          <a:p>
            <a:pPr marL="0" indent="0">
              <a:buNone/>
            </a:pPr>
            <a:r>
              <a:rPr lang="en-US" altLang="zh-CN" sz="2000" dirty="0" smtClean="0">
                <a:solidFill>
                  <a:srgbClr val="FF0000"/>
                </a:solidFill>
              </a:rPr>
              <a:t>5</a:t>
            </a:r>
            <a:r>
              <a:rPr lang="zh-CN" altLang="en-US" sz="2000" dirty="0" smtClean="0">
                <a:solidFill>
                  <a:srgbClr val="FF0000"/>
                </a:solidFill>
              </a:rPr>
              <a:t>、开发</a:t>
            </a:r>
            <a:r>
              <a:rPr lang="zh-CN" altLang="en-US" sz="2000" dirty="0">
                <a:solidFill>
                  <a:srgbClr val="FF0000"/>
                </a:solidFill>
              </a:rPr>
              <a:t>转</a:t>
            </a:r>
            <a:r>
              <a:rPr lang="zh-CN" altLang="en-US" sz="2000" dirty="0" smtClean="0">
                <a:solidFill>
                  <a:srgbClr val="FF0000"/>
                </a:solidFill>
              </a:rPr>
              <a:t>测试</a:t>
            </a:r>
            <a:endParaRPr lang="en-US" altLang="zh-CN" sz="2000" dirty="0">
              <a:solidFill>
                <a:srgbClr val="FF0000"/>
              </a:solidFill>
            </a:endParaRPr>
          </a:p>
          <a:p>
            <a:pPr marL="0" indent="0">
              <a:buNone/>
            </a:pPr>
            <a:r>
              <a:rPr lang="en-US" altLang="zh-CN" sz="2000" dirty="0" smtClean="0">
                <a:solidFill>
                  <a:srgbClr val="FF0000"/>
                </a:solidFill>
              </a:rPr>
              <a:t>6</a:t>
            </a:r>
            <a:r>
              <a:rPr lang="zh-CN" altLang="en-US" sz="2000" dirty="0" smtClean="0">
                <a:solidFill>
                  <a:srgbClr val="FF0000"/>
                </a:solidFill>
              </a:rPr>
              <a:t>、搭建</a:t>
            </a:r>
            <a:r>
              <a:rPr lang="zh-CN" altLang="en-US" sz="2000" dirty="0">
                <a:solidFill>
                  <a:srgbClr val="FF0000"/>
                </a:solidFill>
              </a:rPr>
              <a:t>测试环境，冒烟测试作为准入</a:t>
            </a:r>
            <a:r>
              <a:rPr lang="zh-CN" altLang="en-US" sz="2000" dirty="0" smtClean="0">
                <a:solidFill>
                  <a:srgbClr val="FF0000"/>
                </a:solidFill>
              </a:rPr>
              <a:t>条件</a:t>
            </a:r>
            <a:endParaRPr lang="zh-CN" altLang="en-US" sz="2000" dirty="0">
              <a:solidFill>
                <a:srgbClr val="FF0000"/>
              </a:solidFill>
            </a:endParaRPr>
          </a:p>
          <a:p>
            <a:pPr marL="0" indent="0">
              <a:buNone/>
            </a:pPr>
            <a:r>
              <a:rPr lang="en-US" altLang="zh-CN" sz="2000" dirty="0" smtClean="0">
                <a:solidFill>
                  <a:srgbClr val="FF0000"/>
                </a:solidFill>
              </a:rPr>
              <a:t>8</a:t>
            </a:r>
            <a:r>
              <a:rPr lang="zh-CN" altLang="en-US" sz="2000" dirty="0" smtClean="0">
                <a:solidFill>
                  <a:srgbClr val="FF0000"/>
                </a:solidFill>
              </a:rPr>
              <a:t>、版本测试（提单</a:t>
            </a:r>
            <a:r>
              <a:rPr lang="en-US" altLang="zh-CN" sz="2000" dirty="0">
                <a:solidFill>
                  <a:srgbClr val="FF0000"/>
                </a:solidFill>
              </a:rPr>
              <a:t>/</a:t>
            </a:r>
            <a:r>
              <a:rPr lang="zh-CN" altLang="en-US" sz="2000" dirty="0" smtClean="0">
                <a:solidFill>
                  <a:srgbClr val="FF0000"/>
                </a:solidFill>
              </a:rPr>
              <a:t>回归 </a:t>
            </a:r>
            <a:r>
              <a:rPr lang="en-US" altLang="zh-CN" sz="2000" dirty="0" smtClean="0">
                <a:solidFill>
                  <a:srgbClr val="FF0000"/>
                </a:solidFill>
              </a:rPr>
              <a:t> </a:t>
            </a:r>
            <a:r>
              <a:rPr lang="zh-CN" altLang="en-US" sz="2000" dirty="0" smtClean="0">
                <a:solidFill>
                  <a:srgbClr val="FF0000"/>
                </a:solidFill>
              </a:rPr>
              <a:t>）</a:t>
            </a:r>
            <a:endParaRPr lang="zh-CN" altLang="en-US" sz="2000" dirty="0">
              <a:solidFill>
                <a:srgbClr val="FF0000"/>
              </a:solidFill>
            </a:endParaRPr>
          </a:p>
          <a:p>
            <a:pPr marL="0" indent="0">
              <a:buNone/>
            </a:pPr>
            <a:r>
              <a:rPr lang="en-US" altLang="zh-CN" sz="2000" dirty="0" smtClean="0">
                <a:solidFill>
                  <a:srgbClr val="FF0000"/>
                </a:solidFill>
              </a:rPr>
              <a:t>9</a:t>
            </a:r>
            <a:r>
              <a:rPr lang="zh-CN" altLang="en-US" sz="2000" dirty="0" smtClean="0">
                <a:solidFill>
                  <a:srgbClr val="FF0000"/>
                </a:solidFill>
              </a:rPr>
              <a:t>、写</a:t>
            </a:r>
            <a:r>
              <a:rPr lang="zh-CN" altLang="en-US" sz="2000" dirty="0">
                <a:solidFill>
                  <a:srgbClr val="FF0000"/>
                </a:solidFill>
              </a:rPr>
              <a:t>测试报告（系统测试报告</a:t>
            </a:r>
            <a:r>
              <a:rPr lang="en-US" altLang="zh-CN" sz="2000" dirty="0">
                <a:solidFill>
                  <a:srgbClr val="FF0000"/>
                </a:solidFill>
              </a:rPr>
              <a:t>/</a:t>
            </a:r>
            <a:r>
              <a:rPr lang="zh-CN" altLang="en-US" sz="2000" dirty="0">
                <a:solidFill>
                  <a:srgbClr val="FF0000"/>
                </a:solidFill>
              </a:rPr>
              <a:t>性能测试报告）</a:t>
            </a:r>
            <a:endParaRPr lang="zh-CN" altLang="en-US" sz="2000" dirty="0">
              <a:solidFill>
                <a:srgbClr val="FF0000"/>
              </a:solidFill>
            </a:endParaRPr>
          </a:p>
          <a:p>
            <a:pPr marL="0" indent="0">
              <a:buNone/>
            </a:pPr>
            <a:r>
              <a:rPr lang="en-US" altLang="zh-CN" sz="2000" dirty="0" smtClean="0">
                <a:solidFill>
                  <a:srgbClr val="FF0000"/>
                </a:solidFill>
              </a:rPr>
              <a:t>10</a:t>
            </a:r>
            <a:r>
              <a:rPr lang="zh-CN" altLang="en-US" sz="2000" dirty="0" smtClean="0">
                <a:solidFill>
                  <a:srgbClr val="FF0000"/>
                </a:solidFill>
              </a:rPr>
              <a:t>、软件版本发布</a:t>
            </a:r>
            <a:endParaRPr lang="zh-CN" altLang="en-US" sz="2000" dirty="0" smtClean="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71600" y="2132856"/>
            <a:ext cx="7772400" cy="4572000"/>
          </a:xfrm>
        </p:spPr>
        <p:txBody>
          <a:bodyPr/>
          <a:lstStyle/>
          <a:p>
            <a:pPr marL="0" indent="0">
              <a:buNone/>
            </a:pPr>
            <a:r>
              <a:rPr lang="en-US" altLang="zh-CN" dirty="0" smtClean="0"/>
              <a:t>                           </a:t>
            </a:r>
            <a:endParaRPr lang="en-US" altLang="zh-CN" dirty="0" smtClean="0"/>
          </a:p>
          <a:p>
            <a:pPr marL="0" indent="0">
              <a:buNone/>
            </a:pPr>
            <a:r>
              <a:rPr lang="en-US" altLang="zh-CN" dirty="0"/>
              <a:t> </a:t>
            </a:r>
            <a:r>
              <a:rPr lang="en-US" altLang="zh-CN" dirty="0" smtClean="0"/>
              <a:t>                      </a:t>
            </a:r>
            <a:r>
              <a:rPr lang="en-US" altLang="zh-CN" sz="6600" dirty="0" smtClean="0">
                <a:solidFill>
                  <a:schemeClr val="accent6"/>
                </a:solidFill>
                <a:effectLst>
                  <a:outerShdw blurRad="38100" dist="38100" dir="2700000" algn="tl">
                    <a:srgbClr val="000000">
                      <a:alpha val="43137"/>
                    </a:srgbClr>
                  </a:outerShdw>
                </a:effectLst>
              </a:rPr>
              <a:t>Thank you </a:t>
            </a:r>
            <a:r>
              <a:rPr lang="zh-CN" altLang="en-US" sz="6600" dirty="0" smtClean="0">
                <a:solidFill>
                  <a:schemeClr val="accent6"/>
                </a:solidFill>
                <a:effectLst>
                  <a:outerShdw blurRad="38100" dist="38100" dir="2700000" algn="tl">
                    <a:srgbClr val="000000">
                      <a:alpha val="43137"/>
                    </a:srgbClr>
                  </a:outerShdw>
                </a:effectLst>
              </a:rPr>
              <a:t>！</a:t>
            </a:r>
            <a:endParaRPr lang="en-US" altLang="zh-CN" sz="6600" dirty="0" smtClean="0">
              <a:solidFill>
                <a:schemeClr val="accent6"/>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平衡">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平衡">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平衡">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0</TotalTime>
  <Words>2235</Words>
  <Application>WPS 演示</Application>
  <PresentationFormat>全屏显示(4:3)</PresentationFormat>
  <Paragraphs>183</Paragraphs>
  <Slides>20</Slides>
  <Notes>0</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34" baseType="lpstr">
      <vt:lpstr>Arial</vt:lpstr>
      <vt:lpstr>宋体</vt:lpstr>
      <vt:lpstr>Wingdings</vt:lpstr>
      <vt:lpstr>Wingdings 2</vt:lpstr>
      <vt:lpstr>Alstom</vt:lpstr>
      <vt:lpstr>Segoe Print</vt:lpstr>
      <vt:lpstr>Perpetua</vt:lpstr>
      <vt:lpstr>幼圆</vt:lpstr>
      <vt:lpstr>Franklin Gothic Book</vt:lpstr>
      <vt:lpstr>微软雅黑</vt:lpstr>
      <vt:lpstr>Arial Unicode MS</vt:lpstr>
      <vt:lpstr>Calibri</vt:lpstr>
      <vt:lpstr>平衡</vt:lpstr>
      <vt:lpstr>Paint.Picture</vt:lpstr>
      <vt:lpstr>软件生命周期流程</vt:lpstr>
      <vt:lpstr>课程目标</vt:lpstr>
      <vt:lpstr>目录</vt:lpstr>
      <vt:lpstr>软件研发流程</vt:lpstr>
      <vt:lpstr>立项阶段</vt:lpstr>
      <vt:lpstr>需求分析阶段</vt:lpstr>
      <vt:lpstr>需求分析阶段</vt:lpstr>
      <vt:lpstr>需求分析阶段</vt:lpstr>
      <vt:lpstr>需求分析阶段</vt:lpstr>
      <vt:lpstr>设计阶段</vt:lpstr>
      <vt:lpstr>开发与实现阶段</vt:lpstr>
      <vt:lpstr>软件测试阶段</vt:lpstr>
      <vt:lpstr>软件测试执行阶段</vt:lpstr>
      <vt:lpstr>软件版本发布阶段</vt:lpstr>
      <vt:lpstr>生产</vt:lpstr>
      <vt:lpstr>产品发布</vt:lpstr>
      <vt:lpstr>上线阶段</vt:lpstr>
      <vt:lpstr>测试流程图</vt:lpstr>
      <vt:lpstr>测试流程总结</vt:lpstr>
      <vt:lpstr>PowerPoint 演示文稿</vt:lpstr>
    </vt:vector>
  </TitlesOfParts>
  <Company>Alstom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软件生命周期</dc:title>
  <dc:creator>YYSpring</dc:creator>
  <cp:lastModifiedBy>Anne</cp:lastModifiedBy>
  <cp:revision>90</cp:revision>
  <dcterms:created xsi:type="dcterms:W3CDTF">2016-06-15T02:42:00Z</dcterms:created>
  <dcterms:modified xsi:type="dcterms:W3CDTF">2022-03-29T08:38:23Z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C5E9CB0632E34DC5A07F584BDFF2D3C0</vt:lpwstr>
  </property>
</Properties>
</file>