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64" r:id="rId4"/>
    <p:sldId id="266" r:id="rId5"/>
    <p:sldId id="267" r:id="rId6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7" r:id="rId16"/>
    <p:sldId id="307" r:id="rId17"/>
    <p:sldId id="308" r:id="rId18"/>
    <p:sldId id="30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5" r:id="rId36"/>
    <p:sldId id="296" r:id="rId37"/>
    <p:sldId id="276" r:id="rId38"/>
    <p:sldId id="297" r:id="rId39"/>
    <p:sldId id="298" r:id="rId40"/>
    <p:sldId id="299" r:id="rId41"/>
    <p:sldId id="300" r:id="rId42"/>
    <p:sldId id="302" r:id="rId43"/>
    <p:sldId id="303" r:id="rId44"/>
    <p:sldId id="304" r:id="rId45"/>
    <p:sldId id="305" r:id="rId46"/>
    <p:sldId id="257" r:id="rId47"/>
  </p:sldIdLst>
  <p:sldSz cx="9144000" cy="6858000" type="screen4x3"/>
  <p:notesSz cx="6858000" cy="9144000"/>
  <p:custDataLst>
    <p:tags r:id="rId5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76" d="100"/>
          <a:sy n="76" d="100"/>
        </p:scale>
        <p:origin x="12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1" Type="http://schemas.openxmlformats.org/officeDocument/2006/relationships/tags" Target="tags/tag1.xml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1"/>
      <c:txPr>
        <a:bodyPr rot="0" spcFirstLastPara="0" vertOverflow="ellipsis" vert="horz" wrap="square" anchor="ctr" anchorCtr="1"/>
        <a:lstStyle/>
        <a:p>
          <a:pPr>
            <a:defRPr lang="zh-CN"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比例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dkEdge"/>
          </c:spPr>
          <c:explosion val="0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dkEdge"/>
            </c:spPr>
          </c:dPt>
          <c:dPt>
            <c:idx val="1"/>
            <c:bubble3D val="0"/>
            <c:spPr>
              <a:scene3d>
                <a:camera prst="orthographicFront"/>
                <a:lightRig rig="threePt" dir="t"/>
              </a:scene3d>
              <a:sp3d prstMaterial="dkEdge"/>
            </c:spPr>
          </c:dPt>
          <c:dPt>
            <c:idx val="2"/>
            <c:bubble3D val="0"/>
            <c:spPr>
              <a:scene3d>
                <a:camera prst="orthographicFront"/>
                <a:lightRig rig="threePt" dir="t"/>
              </a:scene3d>
              <a:sp3d prstMaterial="dkEdge"/>
            </c:spPr>
          </c:dPt>
          <c:dPt>
            <c:idx val="3"/>
            <c:bubble3D val="0"/>
            <c:spPr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需求与规格</c:v>
                </c:pt>
                <c:pt idx="1">
                  <c:v>设计</c:v>
                </c:pt>
                <c:pt idx="2">
                  <c:v>编码</c:v>
                </c:pt>
                <c:pt idx="3">
                  <c:v>其它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197</c:v>
                </c:pt>
                <c:pt idx="1">
                  <c:v>106</c:v>
                </c:pt>
                <c:pt idx="2">
                  <c:v>40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5">
          <a:noFill/>
        </a:ln>
      </c:spPr>
    </c:plotArea>
    <c:legend>
      <c:legendPos val="r"/>
      <c:layout/>
      <c:overlay val="1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1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4B541BD-A5AE-47A4-BB96-F6BF0D74543D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5C79F9A-4A5D-4AF5-AB1F-75891E8CFC6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98286A-1F84-467E-A3D8-6A5518D3E0B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测试用例执行过程前，成功搭建测试环境是第一步。一般来说，软件产品提交测试后，开发人员应该提交一份被测试软件产品的详细安装指导书，包括安装的操作步骤、相关配置文件的配置方法等等。对于复杂的软件产品，尤其是软件项目，如果没有安装指导书作为参考，在搭建测试环境过程中会遇到种种问题。</a:t>
            </a: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04FB3C-387D-4899-A7A7-6E7212C726F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以前遇到过这样的情况，当刚打开这个软件，执行某项操作时，软件抛出了一个异常，然后再次执行同样的操作时，这个异常确消失了，软件功能正常。后来又多次执行这项功能的相关操作，问题依然没有重新，最后当意外关闭这个软件后重新打开时，问题才重现了出来，后来查出因为其中的一个变量没有赋初始值造成的。</a:t>
            </a:r>
            <a:endParaRPr lang="zh-CN" altLang="en-US" smtClean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C9FF51-287E-4825-A5E5-9D39E429D78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mtClean="0"/>
              <a:t>首先，要定义 软件缺陷的标准原则，这个原则应该是开发人员和测试人员都认可的，如果没有共同认可的原则，那么开发人员与测试人员对问题的争执就不可避免了。</a:t>
            </a:r>
            <a:endParaRPr lang="en-US" altLang="zh-CN" smtClean="0"/>
          </a:p>
          <a:p>
            <a:pPr>
              <a:spcBef>
                <a:spcPct val="0"/>
              </a:spcBef>
            </a:pPr>
            <a:endParaRPr lang="en-US" altLang="zh-CN" smtClean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mtClean="0"/>
              <a:t> </a:t>
            </a:r>
            <a:r>
              <a:rPr lang="zh-CN" altLang="en-US" smtClean="0"/>
              <a:t>此外，测试 人员打算说服开发人员之前，考虑是否能够先说服自己，在保证可以说服自己的前提下，再开始与开发人员交流。</a:t>
            </a:r>
            <a:endParaRPr lang="zh-CN" altLang="en-US" smtClean="0"/>
          </a:p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FBAAD1-7FFE-4695-A8E1-AEDE28A89E4E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9CDAA8-DD5D-4FEC-817E-F750FD21285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19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4</a:t>
            </a:r>
            <a:endParaRPr lang="zh-CN" altLang="en-US" smtClean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4E3894-4D36-4624-9E57-4526DAAD5E5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3</a:t>
            </a:r>
            <a:endParaRPr lang="zh-CN" altLang="en-US" smtClean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9F7E1E-1934-48CF-98FE-967B913E6CEB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60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3</a:t>
            </a:r>
            <a:endParaRPr lang="zh-CN" altLang="en-US" smtClean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F4A769-38FE-436B-8F68-0A5EEB2F718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813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2</a:t>
            </a:r>
            <a:endParaRPr lang="zh-CN" altLang="en-US" smtClean="0"/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3273AF-5C57-4C19-BA6F-9E92961B373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01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2</a:t>
            </a:r>
            <a:endParaRPr lang="zh-CN" altLang="en-US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BBA4F6-4001-4ACE-AB4A-4E3D1C66B423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2</a:t>
            </a:r>
            <a:endParaRPr lang="zh-CN" altLang="en-US" smtClean="0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264502-AC95-4498-B269-B759340F3614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83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3</a:t>
            </a:r>
            <a:endParaRPr lang="zh-CN" altLang="en-US" smtClean="0"/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1D22A4-DD66-48FE-B95C-01B1C6399821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2</a:t>
            </a:r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A69DAB-B38E-4A25-9491-4099768AFB94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45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zh-CN" smtClean="0"/>
              <a:t>25</a:t>
            </a:r>
            <a:endParaRPr lang="zh-CN" altLang="en-US" smtClean="0"/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795C0A-3F9B-4786-B01D-DC1D96DD799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379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缺陷报告单中最关键的几个部分：第一部分是发现缺陷的环境，包括软件环境、硬件环境等；第二部分是缺陷的基本描述；第三部分是开发人员对缺陷的解决方法。 通过对上述缺陷报告单的三个部分进行仔细分析，从中掌握了软件产品最常见的基本问题，并吸收了其它测试人员的工作经验。</a:t>
            </a:r>
            <a:endParaRPr lang="zh-CN" altLang="en-US" smtClean="0"/>
          </a:p>
          <a:p>
            <a:pPr>
              <a:spcBef>
                <a:spcPct val="0"/>
              </a:spcBef>
            </a:pPr>
            <a:r>
              <a:rPr lang="zh-CN" altLang="en-US" smtClean="0"/>
              <a:t>               最关键的域就是</a:t>
            </a:r>
            <a:r>
              <a:rPr lang="en-US" smtClean="0">
                <a:ea typeface="宋体" panose="02010600030101010101" pitchFamily="2" charset="-122"/>
              </a:rPr>
              <a:t> “ </a:t>
            </a:r>
            <a:r>
              <a:rPr lang="zh-CN" altLang="en-US" smtClean="0"/>
              <a:t>问题描述</a:t>
            </a:r>
            <a:r>
              <a:rPr lang="en-US" smtClean="0">
                <a:ea typeface="宋体" panose="02010600030101010101" pitchFamily="2" charset="-122"/>
              </a:rPr>
              <a:t> ” </a:t>
            </a:r>
            <a:r>
              <a:rPr lang="zh-CN" altLang="en-US" smtClean="0"/>
              <a:t>，这是开发人员重现问题，定位问题的依据。问题描述应该包括以下几部分内容：软件配置、硬件配置、测试用例输入、操作步骤、输出、当时输出设备的相关输出信息和相关的日志等。</a:t>
            </a:r>
            <a:endParaRPr lang="zh-CN" altLang="en-US" smtClean="0"/>
          </a:p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61E57A-77C2-427B-A4B4-A84082FB11C3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78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前面的</a:t>
            </a:r>
            <a:r>
              <a:rPr lang="en-US" smtClean="0">
                <a:ea typeface="宋体" panose="02010600030101010101" pitchFamily="2" charset="-122"/>
              </a:rPr>
              <a:t> “ </a:t>
            </a:r>
            <a:r>
              <a:rPr lang="zh-CN" altLang="en-US" smtClean="0"/>
              <a:t>测试准备工作</a:t>
            </a:r>
            <a:r>
              <a:rPr lang="en-US" smtClean="0">
                <a:ea typeface="宋体" panose="02010600030101010101" pitchFamily="2" charset="-122"/>
              </a:rPr>
              <a:t> ” </a:t>
            </a:r>
            <a:r>
              <a:rPr lang="zh-CN" altLang="en-US" smtClean="0"/>
              <a:t>中，建议测试人员走读缺陷跟踪库，查阅其他测试人员发现的软件缺陷。测试结束后，也应该分析自己发现的软件缺陷，对发现的缺陷分类，你会发现自己提交的问 题只有固定的几个类别；然后，再把一起完成测试执行工作的其他测试人员发现的问题也汇总起来，你会发现，你所提交问题的类别与他们有差异。这很正常，人的 思维是有局限性，在测试的过程中，每个测试人员都有自己思考问题的盲区和测试执行的盲区，有效的自我分析和分析其他测试人员，你会发现自己的盲区，有针对 性的分析盲区，必定会在下一轮测试用避免盲区。 </a:t>
            </a:r>
            <a:endParaRPr lang="zh-CN" altLang="en-US" smtClean="0"/>
          </a:p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78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ACD12E-8A59-4872-AE97-FD05E0AF1D2E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987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B0D73B-3C33-4E12-8BC6-ABAC855C3443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B919B-8C17-488E-AE18-571D713D562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E769E-6322-4EAF-9C0D-FFE4E260B0B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/>
          <p:nvPr userDrawn="1"/>
        </p:nvSpPr>
        <p:spPr>
          <a:xfrm>
            <a:off x="0" y="714375"/>
            <a:ext cx="9144000" cy="71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2" y="71438"/>
            <a:ext cx="6858016" cy="642918"/>
          </a:xfrm>
        </p:spPr>
        <p:txBody>
          <a:bodyPr>
            <a:noAutofit/>
          </a:bodyPr>
          <a:lstStyle>
            <a:lvl1pPr algn="l">
              <a:defRPr sz="4000">
                <a:latin typeface="+mj-ea"/>
                <a:ea typeface="+mj-ea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928670"/>
            <a:ext cx="8572560" cy="5643602"/>
          </a:xfrm>
        </p:spPr>
        <p:txBody>
          <a:bodyPr/>
          <a:lstStyle>
            <a:lvl1pPr>
              <a:buFont typeface="Wingdings" panose="05000000000000000000" pitchFamily="2" charset="2"/>
              <a:buChar char="n"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2C972-72E7-4579-8FE3-34C342F0A31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E4140-033B-4204-B0F8-E4B5E194FF0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207D8-F929-48D1-9016-9D618B855ED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85BF0-8821-4C32-A99C-8758F990212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D49D6-7E9A-4BCD-AD38-DBB209355AA9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90C7A-FCF1-4B07-BFAF-369E1C30ACD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53ED6-E28B-4F7A-AA0C-E4C75B3209E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7D0A-B9E5-48F1-A25F-80DC29F213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FADF8-D62A-48BE-BD7B-B321F7C66EC1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F43F5-E720-404C-9D36-044E8D8E76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B214C-69C7-4D77-8FEF-35073AE2327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2A8C9-9B75-4F32-A4B3-837AB847099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2C8E0-31C7-4BAD-A84B-7E081CD8AC3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D6BFF-F5B4-41C5-BEDE-7A272CA82E5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277A4-F887-4527-A5A9-6DFA3DFF555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4421-2302-416F-9DA4-5E47952250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ECA3-ACCF-4747-A856-9D7D62FCB08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86310-E976-42A5-A65D-7A75276A31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741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900A661-0D29-4BFA-8B2E-8A59E2DBD82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6909D3-288E-450B-9184-3E10C8A18ED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://baike.baidu.com/view/350200.htm" TargetMode="External"/><Relationship Id="rId5" Type="http://schemas.openxmlformats.org/officeDocument/2006/relationships/hyperlink" Target="http://baike.baidu.com/view/106882.htm" TargetMode="External"/><Relationship Id="rId4" Type="http://schemas.openxmlformats.org/officeDocument/2006/relationships/hyperlink" Target="http://baike.baidu.com/view/4968997.htm" TargetMode="External"/><Relationship Id="rId3" Type="http://schemas.openxmlformats.org/officeDocument/2006/relationships/hyperlink" Target="http://baike.baidu.com/view/406919.htm" TargetMode="External"/><Relationship Id="rId2" Type="http://schemas.openxmlformats.org/officeDocument/2006/relationships/hyperlink" Target="http://baike.baidu.com/view/461623.htm" TargetMode="External"/><Relationship Id="rId1" Type="http://schemas.openxmlformats.org/officeDocument/2006/relationships/hyperlink" Target="http://baike.baidu.com/view/47193.htm" TargetMode="Externa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oleObject" Target="../embeddings/Workbook1.xls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6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6"/>
          <p:cNvSpPr txBox="1">
            <a:spLocks noChangeArrowheads="1"/>
          </p:cNvSpPr>
          <p:nvPr/>
        </p:nvSpPr>
        <p:spPr bwMode="auto">
          <a:xfrm>
            <a:off x="571500" y="2098675"/>
            <a:ext cx="8143875" cy="83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800" b="1">
                <a:latin typeface="黑体" panose="02010609060101010101" pitchFamily="49" charset="-122"/>
                <a:ea typeface="黑体" panose="02010609060101010101" pitchFamily="49" charset="-122"/>
              </a:rPr>
              <a:t>测试执行</a:t>
            </a:r>
            <a:endParaRPr lang="zh-CN" altLang="en-US" sz="4800" b="1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143250"/>
            <a:ext cx="9144000" cy="8572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43000" y="1785938"/>
            <a:ext cx="7215188" cy="576262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lnSpc>
                <a:spcPct val="120000"/>
              </a:lnSpc>
              <a:spcBef>
                <a:spcPct val="25000"/>
              </a:spcBef>
              <a:spcAft>
                <a:spcPts val="0"/>
              </a:spcAft>
              <a:defRPr/>
            </a:pPr>
            <a:r>
              <a:rPr lang="en-US" sz="3200" dirty="0">
                <a:latin typeface="+mj-ea"/>
                <a:ea typeface="+mj-ea"/>
              </a:rPr>
              <a:t>Chapter 1 </a:t>
            </a:r>
            <a:r>
              <a:rPr lang="zh-CN" altLang="en-US" sz="3200" dirty="0">
                <a:latin typeface="+mj-ea"/>
                <a:ea typeface="+mj-ea"/>
              </a:rPr>
              <a:t>测试执行</a:t>
            </a:r>
            <a:endParaRPr 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2500313"/>
            <a:ext cx="5643563" cy="5603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lnSpc>
                <a:spcPct val="110000"/>
              </a:lnSpc>
              <a:spcBef>
                <a:spcPct val="25000"/>
              </a:spcBef>
              <a:spcAft>
                <a:spcPts val="0"/>
              </a:spcAft>
              <a:buSzPct val="110000"/>
              <a:defRPr/>
            </a:pPr>
            <a:r>
              <a:rPr lang="en-US" sz="3200" dirty="0">
                <a:latin typeface="+mj-ea"/>
                <a:ea typeface="+mj-ea"/>
              </a:rPr>
              <a:t>Chapter 2 </a:t>
            </a:r>
            <a:r>
              <a:rPr lang="zh-CN" altLang="en-US" sz="3200" dirty="0">
                <a:latin typeface="+mj-ea"/>
                <a:ea typeface="+mj-ea"/>
              </a:rPr>
              <a:t>软件缺陷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43000" y="3143250"/>
            <a:ext cx="7215188" cy="576263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lnSpc>
                <a:spcPct val="120000"/>
              </a:lnSpc>
              <a:spcBef>
                <a:spcPct val="25000"/>
              </a:spcBef>
              <a:spcAft>
                <a:spcPts val="0"/>
              </a:spcAft>
              <a:defRPr/>
            </a:pPr>
            <a:r>
              <a:rPr lang="en-US" sz="3200" dirty="0">
                <a:latin typeface="+mj-ea"/>
                <a:ea typeface="+mj-ea"/>
              </a:rPr>
              <a:t>Chapter 3 </a:t>
            </a:r>
            <a:r>
              <a:rPr lang="zh-CN" altLang="en-US" sz="3200" dirty="0">
                <a:latin typeface="+mj-ea"/>
                <a:ea typeface="+mj-ea"/>
              </a:rPr>
              <a:t>测试报告</a:t>
            </a:r>
            <a:endParaRPr 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en-US" dirty="0" smtClean="0"/>
              <a:t>Chapter 1 </a:t>
            </a:r>
            <a:r>
              <a:rPr lang="zh-CN" altLang="en-US" dirty="0" smtClean="0"/>
              <a:t>测试执行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962343"/>
            <a:ext cx="7189788" cy="6810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33488" y="1643063"/>
            <a:ext cx="4624387" cy="28082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+mj-ea"/>
                <a:ea typeface="+mj-ea"/>
              </a:rPr>
              <a:t>1.1 </a:t>
            </a:r>
            <a:r>
              <a:rPr lang="zh-CN" altLang="en-US" sz="2400" dirty="0" smtClean="0">
                <a:latin typeface="+mj-ea"/>
                <a:ea typeface="+mj-ea"/>
              </a:rPr>
              <a:t>执行</a:t>
            </a:r>
            <a:r>
              <a:rPr lang="zh-CN" altLang="en-US" sz="2400" dirty="0">
                <a:latin typeface="+mj-ea"/>
                <a:ea typeface="+mj-ea"/>
              </a:rPr>
              <a:t>测试用例</a:t>
            </a:r>
            <a:endParaRPr lang="zh-CN" altLang="en-US" sz="2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1.2 测试执行过程注意事项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</p:txBody>
      </p:sp>
      <p:graphicFrame>
        <p:nvGraphicFramePr>
          <p:cNvPr id="1026" name="Object 2">
            <a:hlinkClick r:id="" action="ppaction://ole?verb=0"/>
          </p:cNvPr>
          <p:cNvGraphicFramePr/>
          <p:nvPr/>
        </p:nvGraphicFramePr>
        <p:xfrm>
          <a:off x="5643563" y="3786188"/>
          <a:ext cx="27432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Microsoft ClipArt Gallery" r:id="rId1" imgW="5783580" imgH="4427855" progId="">
                  <p:embed/>
                </p:oleObj>
              </mc:Choice>
              <mc:Fallback>
                <p:oleObj name="Microsoft ClipArt Gallery" r:id="rId1" imgW="5783580" imgH="4427855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3786188"/>
                        <a:ext cx="274320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什么是执行测试用例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28625" y="1143000"/>
            <a:ext cx="8412163" cy="4357688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40000"/>
              </a:lnSpc>
              <a:spcAft>
                <a:spcPts val="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 sz="2400" dirty="0">
                <a:latin typeface="+mn-lt"/>
                <a:ea typeface="+mn-ea"/>
              </a:rPr>
              <a:t>  根据已有的测试用例，按照里面的步骤一步一步的执行，查看预期结果与实际结果是否一致。</a:t>
            </a:r>
            <a:endParaRPr lang="zh-CN" altLang="en-US" sz="2400" dirty="0">
              <a:latin typeface="+mj-ea"/>
              <a:ea typeface="+mj-ea"/>
            </a:endParaRPr>
          </a:p>
          <a:p>
            <a:pPr fontAlgn="auto">
              <a:lnSpc>
                <a:spcPct val="140000"/>
              </a:lnSpc>
              <a:spcAft>
                <a:spcPts val="0"/>
              </a:spcAft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zh-CN" altLang="en-US" dirty="0" smtClean="0"/>
              <a:t>测试执行过程注意事项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8275" y="928688"/>
            <a:ext cx="7189788" cy="6810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7188" y="1052736"/>
            <a:ext cx="7000875" cy="4643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j-ea"/>
                <a:cs typeface="+mj-cs"/>
              </a:rPr>
              <a:t>搭建测试环境事项</a:t>
            </a:r>
            <a:endParaRPr lang="en-US" altLang="zh-CN" sz="2000" dirty="0">
              <a:latin typeface="+mj-ea"/>
              <a:ea typeface="+mj-ea"/>
              <a:cs typeface="+mj-cs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  <a:sym typeface="Arial" panose="020B0604020202020204" pitchFamily="34" charset="0"/>
              </a:rPr>
              <a:t>注</a:t>
            </a:r>
            <a:r>
              <a:rPr lang="zh-CN" altLang="en-US" sz="2000" dirty="0">
                <a:latin typeface="+mj-ea"/>
                <a:ea typeface="+mn-ea"/>
              </a:rPr>
              <a:t>意前提条件和特殊说明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</a:rPr>
              <a:t>测试用例要全部执行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</a:rPr>
              <a:t>不要忽视任何偶然现象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</a:rPr>
              <a:t>加强测试过程记录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</a:rPr>
              <a:t>详细预期与实际的不一致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</a:rPr>
              <a:t>提交缺陷时与开发的关系处理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j-ea"/>
                <a:ea typeface="+mn-ea"/>
              </a:rPr>
              <a:t>提交一份优秀的问题报告单</a:t>
            </a: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+mn-ea"/>
                <a:ea typeface="+mn-ea"/>
              </a:rPr>
              <a:t>及时更新测试用例</a:t>
            </a:r>
            <a:endParaRPr lang="en-US" altLang="zh-CN" sz="2000" dirty="0">
              <a:latin typeface="+mn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latin typeface="+mj-ea"/>
              <a:ea typeface="+mn-ea"/>
            </a:endParaRPr>
          </a:p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latin typeface="+mj-ea"/>
              <a:ea typeface="+mj-ea"/>
              <a:cs typeface="+mj-cs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endParaRPr lang="zh-CN" altLang="en-US" sz="2000" dirty="0">
              <a:solidFill>
                <a:srgbClr val="FF0000"/>
              </a:solidFill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endParaRPr lang="en-US" altLang="zh-CN" sz="2000" dirty="0">
              <a:latin typeface="+mn-lt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endParaRPr lang="zh-CN" altLang="en-US" sz="2000" dirty="0">
              <a:latin typeface="+mj-ea"/>
              <a:ea typeface="+mj-ea"/>
              <a:sym typeface="Arial" panose="020B0604020202020204" pitchFamily="34" charset="0"/>
            </a:endParaRPr>
          </a:p>
        </p:txBody>
      </p:sp>
      <p:graphicFrame>
        <p:nvGraphicFramePr>
          <p:cNvPr id="2050" name="Object 2">
            <a:hlinkClick r:id="" action="ppaction://ole?verb=0"/>
          </p:cNvPr>
          <p:cNvGraphicFramePr/>
          <p:nvPr/>
        </p:nvGraphicFramePr>
        <p:xfrm>
          <a:off x="5929313" y="3571875"/>
          <a:ext cx="27432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Microsoft ClipArt Gallery" r:id="rId1" imgW="5783580" imgH="4427855" progId="">
                  <p:embed/>
                </p:oleObj>
              </mc:Choice>
              <mc:Fallback>
                <p:oleObj name="Microsoft ClipArt Gallery" r:id="rId1" imgW="5783580" imgH="4427855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13" y="3571875"/>
                        <a:ext cx="274320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22530" name="内容占位符 5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搭建测试环境事项</a:t>
            </a:r>
            <a:endParaRPr lang="en-US" altLang="zh-CN" sz="2400" smtClean="0"/>
          </a:p>
          <a:p>
            <a:endParaRPr lang="en-US" altLang="zh-CN" sz="2400" smtClean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000" smtClean="0"/>
              <a:t>               测试用例执行过程前，成功搭建测试环境是第一步。一般来说，软件产品提交测试后，开发人员应该提交一份被测试软件产品的详细安装指导书。</a:t>
            </a:r>
            <a:endParaRPr lang="en-US" altLang="zh-CN" sz="2000" smtClean="0"/>
          </a:p>
          <a:p>
            <a:pPr>
              <a:buFont typeface="Wingdings" panose="05000000000000000000" pitchFamily="2" charset="2"/>
              <a:buNone/>
            </a:pPr>
            <a:endParaRPr lang="zh-CN" altLang="en-US" sz="2000" smtClean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000" smtClean="0"/>
              <a:t>              如果开发人员拒绝提供相关的安装指导书，搭建测试中遇到问题的时候，测试人员可以要求开发人员协助，这时候，一定要把开发人员解决问题的方法记录下来，避免同样的问题再次请教开发人员，这样会招致开发人员的反感，也降低了开发人员对测试人员的认可程度。</a:t>
            </a:r>
            <a:endParaRPr lang="zh-CN" altLang="en-US" sz="2000" smtClean="0"/>
          </a:p>
          <a:p>
            <a:endParaRPr lang="zh-CN" altLang="en-US" sz="240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>
                <a:latin typeface="+mn-ea"/>
                <a:ea typeface="+mn-ea"/>
              </a:rPr>
              <a:t>测试执行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400" dirty="0" smtClean="0">
                <a:latin typeface="+mn-ea"/>
                <a:sym typeface="Arial" panose="020B0604020202020204" pitchFamily="34" charset="0"/>
              </a:rPr>
              <a:t>注</a:t>
            </a:r>
            <a:r>
              <a:rPr lang="zh-CN" altLang="en-US" sz="2400" dirty="0" smtClean="0">
                <a:latin typeface="+mn-ea"/>
              </a:rPr>
              <a:t>意用例的前提条件和特殊说明</a:t>
            </a: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000" dirty="0" smtClean="0"/>
              <a:t>               有些测试软件是有顺序性的，那么它的测试用例就会有一些执行前提或特殊说明。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        </a:t>
            </a:r>
            <a:r>
              <a:rPr lang="zh-CN" altLang="en-US" sz="2000" dirty="0" smtClean="0"/>
              <a:t>比如要测试某个软件的登陆功能，那么测试前必须创建用户，并为用户分配一定的权限等。如果前提条件和特殊说明没有注意，会导致测试用例的无法执行。</a:t>
            </a:r>
            <a:endParaRPr lang="zh-CN" altLang="en-US" sz="2000" dirty="0" smtClean="0">
              <a:latin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214313" y="928688"/>
            <a:ext cx="8229600" cy="65405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zh-CN" altLang="en-US" sz="2800" dirty="0"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25602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dirty="0" smtClean="0"/>
              <a:t>测试用例要全部执行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000" dirty="0" smtClean="0"/>
              <a:t>                因为编写测试用例时，它考虑了测试覆盖率的问题，每条测试用例都对应一个功能点，如果少执行一条，就会有一个功能点没有测试到。</a:t>
            </a:r>
            <a:endParaRPr lang="en-US" altLang="zh-CN" sz="2000" dirty="0" smtClean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/>
              <a:t>                </a:t>
            </a:r>
            <a:r>
              <a:rPr lang="zh-CN" altLang="en-US" sz="2000" dirty="0" smtClean="0"/>
              <a:t>我们执行测试前要认为待测试软件的每条功能点都是未实现的，每个功能点我们都要测试一遍，才能保证待测试软件能正确满足用户需求。</a:t>
            </a:r>
            <a:endParaRPr lang="zh-CN" altLang="en-US" sz="20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5900" y="1515110"/>
            <a:ext cx="8642350" cy="405701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400" dirty="0" smtClean="0">
                <a:latin typeface="+mn-ea"/>
              </a:rPr>
              <a:t>不要忽视任何偶然现象</a:t>
            </a: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000" dirty="0" smtClean="0"/>
              <a:t>              我们在执行某条用例时，软件会出错，但是当再次执行时这个错误就不再重现。这种情况，一般大家就会认为是偶然现象，就会忽略过去。其实，这种错误才是隐藏最深的，最难发现的错误。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       </a:t>
            </a:r>
            <a:r>
              <a:rPr lang="zh-CN" altLang="en-US" sz="2000" dirty="0" smtClean="0"/>
              <a:t>遇到这种情况时，要仔细分析这种情况，不要忽视任何小的细节，多测试几次，尽可能准确的找出问题的原因。</a:t>
            </a: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28674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加强测试过程记录</a:t>
            </a:r>
            <a:endParaRPr lang="en-US" altLang="zh-CN" sz="2400" smtClean="0"/>
          </a:p>
          <a:p>
            <a:pPr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000" smtClean="0"/>
              <a:t>                 测试执行过程中，一定要加强测试过程记录。执行过的用例做好对应标记，发现了缺陷应及时提交确认。</a:t>
            </a:r>
            <a:endParaRPr lang="en-US" altLang="zh-CN" sz="2000" smtClean="0"/>
          </a:p>
          <a:p>
            <a:pPr>
              <a:buFont typeface="Wingdings" panose="05000000000000000000" pitchFamily="2" charset="2"/>
              <a:buNone/>
            </a:pPr>
            <a:endParaRPr lang="en-US" altLang="zh-CN" sz="2000" smtClean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000" smtClean="0"/>
              <a:t>                  一般软件产品提供 了日志功能，比如有软件运行日志、用户操作日志。如果发现比较复杂难定位的问题，一定要在测试用例执行后记录相关的日志文件，作为测试过程记录，这样开发人员可以通过这 些测试记录方便的定位问题。而不用测试人员重新搭建测试环境，为开发人员重现问题。</a:t>
            </a:r>
            <a:endParaRPr lang="zh-CN" altLang="en-US" sz="200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 rtlCol="0">
            <a:normAutofit/>
          </a:bodyPr>
          <a:lstStyle/>
          <a:p>
            <a:pPr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latin typeface="+mj-ea"/>
              </a:rPr>
              <a:t>详细记录预期与实际的不一致</a:t>
            </a:r>
            <a:endParaRPr lang="en-US" altLang="zh-CN" sz="2400" dirty="0" smtClean="0">
              <a:latin typeface="+mj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altLang="zh-CN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000" dirty="0" smtClean="0"/>
              <a:t>                如果不一致，要从多个角度多测试几次，尽量详细的定位软件出错的位置和原因，并测试出因为这个错误会不会导致更严重的错误出现，最后把详细的输入和实际的输出，以及对问题的描述写到测试报告中。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        </a:t>
            </a:r>
            <a:r>
              <a:rPr lang="zh-CN" altLang="en-US" sz="2000" dirty="0" smtClean="0"/>
              <a:t>因为在一个项目组中，项目的开发时间是有限的，如果我们测试时能把问题描述的详细一些，那么开发人员就会很容易的重现这个问题，也就能更快的解决问题，节省项目时间。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</a:t>
            </a:r>
            <a:endParaRPr lang="en-US" altLang="zh-CN" sz="20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206826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400" dirty="0" smtClean="0">
                <a:latin typeface="+mn-ea"/>
              </a:rPr>
              <a:t>提交缺陷时与开发的关系处理</a:t>
            </a: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CN" b="1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       </a:t>
            </a:r>
            <a:r>
              <a:rPr lang="zh-CN" altLang="en-US" sz="2000" dirty="0" smtClean="0"/>
              <a:t>测试执行过程中，当你提交了问题报告单，可能被开发人员无情驳回，拒绝修改。这时候，只能对开发人员晓之以理，做到有理、有据，有说服力。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altLang="zh-CN" sz="20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测试执行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400" dirty="0" smtClean="0">
                <a:latin typeface="+mn-ea"/>
              </a:rPr>
              <a:t>及时更新测试用例</a:t>
            </a: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p"/>
              <a:defRPr/>
            </a:pP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>
                <a:latin typeface="+mn-ea"/>
              </a:rPr>
              <a:t>   </a:t>
            </a:r>
            <a:r>
              <a:rPr lang="zh-CN" altLang="en-US" sz="2000" dirty="0" smtClean="0">
                <a:latin typeface="+mn-ea"/>
              </a:rPr>
              <a:t>测</a:t>
            </a:r>
            <a:r>
              <a:rPr lang="zh-CN" altLang="en-US" sz="2000" dirty="0" smtClean="0"/>
              <a:t>试执行过程中，应该注意及时更新测试用例：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 smtClean="0"/>
              <a:t> 往往在测试执行过程中，才发现遗漏了一些测试用例，这时候应该及时的补充；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 smtClean="0"/>
              <a:t>有些测试用例在具体 的执行过程中根本无法操作，这时候应该删除这部分用例；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dirty="0" smtClean="0"/>
              <a:t>若干个冗余的测试用例完全可以由某一个测试用例替代，那么删除冗余的测试用例。</a:t>
            </a:r>
            <a:endParaRPr lang="zh-CN" altLang="en-US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000" dirty="0" smtClean="0"/>
              <a:t>           　总之，测试执行的过程中及时地更新测试用例是很好的习惯。不要打算在测试执行结束后，统一更新测试用例，如果这样，往往会遗漏很多本应该更新的测试用例</a:t>
            </a:r>
            <a:r>
              <a:rPr lang="zh-CN" altLang="en-US" sz="2400" dirty="0" smtClean="0"/>
              <a:t>。</a:t>
            </a:r>
            <a:endParaRPr lang="zh-CN" altLang="en-US" sz="24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zh-CN" alt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回归测试背景</a:t>
            </a:r>
            <a:endParaRPr lang="zh-CN" alt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5900"/>
            <a:ext cx="7632700" cy="330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87" y="4685837"/>
            <a:ext cx="7847013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回归测试定义</a:t>
            </a:r>
            <a:endParaRPr lang="zh-CN" altLang="en-US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397379"/>
            <a:ext cx="8370887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61007" y="1012384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回归测试：</a:t>
            </a:r>
            <a:r>
              <a:rPr lang="zh-CN" altLang="en-US" sz="2800" dirty="0" smtClean="0"/>
              <a:t>对</a:t>
            </a:r>
            <a:r>
              <a:rPr lang="zh-CN" altLang="en-US" sz="2800" dirty="0"/>
              <a:t>之前已经测试过或者经过修改的程序进行重新测试，以保证修改没有引入新的错误或者由于修改发现以前未发现的错误。</a:t>
            </a:r>
            <a:endParaRPr lang="zh-CN" altLang="en-US" sz="2800" dirty="0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93096"/>
            <a:ext cx="8613934" cy="214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回归测试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20100" y="980728"/>
            <a:ext cx="927689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     回归测试</a:t>
            </a:r>
            <a:r>
              <a:rPr lang="zh-CN" altLang="en-US" dirty="0"/>
              <a:t>是指修改了旧代码后，重新进行测试以确认修改没有引入新的错误或导致</a:t>
            </a:r>
            <a:r>
              <a:rPr lang="zh-CN" altLang="en-US" dirty="0" smtClean="0"/>
              <a:t>其他</a:t>
            </a:r>
            <a:endParaRPr lang="en-US" altLang="zh-CN" dirty="0" smtClean="0"/>
          </a:p>
          <a:p>
            <a:r>
              <a:rPr lang="zh-CN" altLang="en-US" dirty="0" smtClean="0"/>
              <a:t>代码</a:t>
            </a:r>
            <a:r>
              <a:rPr lang="zh-CN" altLang="en-US" dirty="0"/>
              <a:t>产生错误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回归测试作为</a:t>
            </a:r>
            <a:r>
              <a:rPr lang="zh-CN" altLang="en-US" dirty="0">
                <a:hlinkClick r:id="rId1" action="ppaction://hlinkfile"/>
              </a:rPr>
              <a:t>软件</a:t>
            </a:r>
            <a:r>
              <a:rPr lang="zh-CN" altLang="en-US" dirty="0" smtClean="0">
                <a:hlinkClick r:id="rId1" action="ppaction://hlinkfile"/>
              </a:rPr>
              <a:t>生命周期</a:t>
            </a:r>
            <a:r>
              <a:rPr lang="zh-CN" altLang="en-US" dirty="0"/>
              <a:t>的一个组成部分，在整个</a:t>
            </a:r>
            <a:r>
              <a:rPr lang="zh-CN" altLang="en-US" dirty="0" smtClean="0"/>
              <a:t>软件测试</a:t>
            </a:r>
            <a:r>
              <a:rPr lang="zh-CN" altLang="en-US" dirty="0"/>
              <a:t>过程中占有很大的工作量</a:t>
            </a:r>
            <a:r>
              <a:rPr lang="zh-CN" altLang="en-US" dirty="0" smtClean="0"/>
              <a:t>比</a:t>
            </a:r>
            <a:endParaRPr lang="en-US" altLang="zh-CN" dirty="0" smtClean="0"/>
          </a:p>
          <a:p>
            <a:r>
              <a:rPr lang="zh-CN" altLang="en-US" dirty="0" smtClean="0"/>
              <a:t>重</a:t>
            </a:r>
            <a:r>
              <a:rPr lang="zh-CN" altLang="en-US" dirty="0"/>
              <a:t>，</a:t>
            </a:r>
            <a:r>
              <a:rPr lang="zh-CN" altLang="en-US" dirty="0" smtClean="0"/>
              <a:t>软件开发</a:t>
            </a:r>
            <a:r>
              <a:rPr lang="zh-CN" altLang="en-US" dirty="0"/>
              <a:t>的各个</a:t>
            </a:r>
            <a:r>
              <a:rPr lang="zh-CN" altLang="en-US" dirty="0" smtClean="0"/>
              <a:t>阶段</a:t>
            </a:r>
            <a:r>
              <a:rPr lang="zh-CN" altLang="en-US" dirty="0"/>
              <a:t>都会进行多次回归测试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在</a:t>
            </a:r>
            <a:r>
              <a:rPr lang="zh-CN" altLang="en-US" dirty="0"/>
              <a:t>渐进和快速</a:t>
            </a:r>
            <a:r>
              <a:rPr lang="zh-CN" altLang="en-US" dirty="0">
                <a:hlinkClick r:id="rId2" action="ppaction://hlinkfile"/>
              </a:rPr>
              <a:t>迭代</a:t>
            </a:r>
            <a:r>
              <a:rPr lang="zh-CN" altLang="en-US" dirty="0"/>
              <a:t>开发中</a:t>
            </a:r>
            <a:r>
              <a:rPr lang="zh-CN" altLang="en-US" dirty="0" smtClean="0"/>
              <a:t>，新</a:t>
            </a:r>
            <a:r>
              <a:rPr lang="zh-CN" altLang="en-US" dirty="0"/>
              <a:t>版本的连续</a:t>
            </a:r>
            <a:r>
              <a:rPr lang="zh-CN" altLang="en-US" dirty="0" smtClean="0"/>
              <a:t>发布</a:t>
            </a:r>
            <a:r>
              <a:rPr lang="zh-CN" altLang="en-US" dirty="0"/>
              <a:t>使回归测试</a:t>
            </a:r>
            <a:r>
              <a:rPr lang="zh-CN" altLang="en-US" dirty="0" smtClean="0"/>
              <a:t>进行的</a:t>
            </a:r>
            <a:r>
              <a:rPr lang="zh-CN" altLang="en-US" dirty="0"/>
              <a:t>更加频繁，而在</a:t>
            </a:r>
            <a:r>
              <a:rPr lang="zh-CN" altLang="en-US" dirty="0">
                <a:hlinkClick r:id="rId3" action="ppaction://hlinkfile"/>
              </a:rPr>
              <a:t>极端</a:t>
            </a:r>
            <a:r>
              <a:rPr lang="zh-CN" altLang="en-US" dirty="0" smtClean="0">
                <a:hlinkClick r:id="rId3" action="ppaction://hlinkfile"/>
              </a:rPr>
              <a:t>编程</a:t>
            </a:r>
            <a:endParaRPr lang="en-US" altLang="zh-CN" dirty="0" smtClean="0"/>
          </a:p>
          <a:p>
            <a:r>
              <a:rPr lang="zh-CN" altLang="en-US" dirty="0" smtClean="0"/>
              <a:t>方法</a:t>
            </a:r>
            <a:r>
              <a:rPr lang="zh-CN" altLang="en-US" dirty="0"/>
              <a:t>中，更是要求每天都进行若干次</a:t>
            </a:r>
            <a:r>
              <a:rPr lang="zh-CN" altLang="en-US" dirty="0" smtClean="0"/>
              <a:t>回归测试。因此</a:t>
            </a:r>
            <a:r>
              <a:rPr lang="zh-CN" altLang="en-US" dirty="0"/>
              <a:t>，通过</a:t>
            </a:r>
            <a:r>
              <a:rPr lang="zh-CN" altLang="en-US" dirty="0" smtClean="0"/>
              <a:t>选择</a:t>
            </a:r>
            <a:r>
              <a:rPr lang="zh-CN" altLang="en-US" dirty="0"/>
              <a:t>正确的回归测试策略来</a:t>
            </a:r>
            <a:r>
              <a:rPr lang="zh-CN" altLang="en-US" dirty="0" smtClean="0"/>
              <a:t>改</a:t>
            </a:r>
            <a:endParaRPr lang="en-US" altLang="zh-CN" dirty="0" smtClean="0"/>
          </a:p>
          <a:p>
            <a:r>
              <a:rPr lang="zh-CN" altLang="en-US" dirty="0" smtClean="0"/>
              <a:t>进</a:t>
            </a:r>
            <a:r>
              <a:rPr lang="zh-CN" altLang="en-US" dirty="0"/>
              <a:t>回归测试的效率和有效性是很有</a:t>
            </a:r>
            <a:r>
              <a:rPr lang="zh-CN" altLang="en-US" dirty="0" smtClean="0"/>
              <a:t>意义的。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0531" y="3284984"/>
            <a:ext cx="895629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观念</a:t>
            </a:r>
            <a:endParaRPr lang="en-US" altLang="zh-CN" b="1" dirty="0" smtClean="0"/>
          </a:p>
          <a:p>
            <a:r>
              <a:rPr lang="en-US" altLang="zh-CN" dirty="0" smtClean="0"/>
              <a:t>1</a:t>
            </a:r>
            <a:r>
              <a:rPr lang="en-US" altLang="zh-CN" dirty="0"/>
              <a:t>.</a:t>
            </a:r>
            <a:r>
              <a:rPr lang="zh-CN" altLang="en-US" dirty="0"/>
              <a:t>回归测试是指重复以前的全部或部分的相同测试。</a:t>
            </a:r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新加入测试的模组，可能对其他模组产生副作用，故须进行某些程度的回归测试。</a:t>
            </a:r>
            <a:endParaRPr lang="zh-CN" altLang="en-US" dirty="0"/>
          </a:p>
          <a:p>
            <a:r>
              <a:rPr lang="en-US" altLang="zh-CN" dirty="0"/>
              <a:t>3.</a:t>
            </a:r>
            <a:r>
              <a:rPr lang="zh-CN" altLang="en-US" dirty="0"/>
              <a:t>回归测试的重心，以关键性模组为核心。</a:t>
            </a:r>
            <a:endParaRPr lang="zh-CN" altLang="en-US" dirty="0"/>
          </a:p>
          <a:p>
            <a:endParaRPr lang="en-US" altLang="zh-CN" dirty="0" smtClean="0"/>
          </a:p>
          <a:p>
            <a:r>
              <a:rPr lang="zh-CN" altLang="en-US" b="1" dirty="0" smtClean="0"/>
              <a:t>回归测试策略：</a:t>
            </a:r>
            <a:endParaRPr lang="en-US" altLang="zh-CN" b="1" dirty="0" smtClean="0"/>
          </a:p>
          <a:p>
            <a:r>
              <a:rPr lang="zh-CN" altLang="en-US" dirty="0"/>
              <a:t>对于一个</a:t>
            </a:r>
            <a:r>
              <a:rPr lang="zh-CN" altLang="en-US" dirty="0">
                <a:hlinkClick r:id="rId4" action="ppaction://hlinkfile"/>
              </a:rPr>
              <a:t>软件开发项目</a:t>
            </a:r>
            <a:r>
              <a:rPr lang="zh-CN" altLang="en-US" dirty="0"/>
              <a:t>来说，项目的测试组在实施测试的过程中会将所开发的</a:t>
            </a:r>
            <a:r>
              <a:rPr lang="zh-CN" altLang="en-US" dirty="0" smtClean="0">
                <a:hlinkClick r:id="rId5" action="ppaction://hlinkfile"/>
              </a:rPr>
              <a:t>测试用例</a:t>
            </a:r>
            <a:endParaRPr lang="en-US" altLang="zh-CN" dirty="0" smtClean="0"/>
          </a:p>
          <a:p>
            <a:r>
              <a:rPr lang="zh-CN" altLang="en-US" dirty="0" smtClean="0"/>
              <a:t>保存</a:t>
            </a:r>
            <a:r>
              <a:rPr lang="zh-CN" altLang="en-US" dirty="0"/>
              <a:t>到“测试用例库”中，并对其进行维护和管理。当得到一个软件的</a:t>
            </a:r>
            <a:r>
              <a:rPr lang="zh-CN" altLang="en-US" dirty="0">
                <a:hlinkClick r:id="rId6" action="ppaction://hlinkfile"/>
              </a:rPr>
              <a:t>基线</a:t>
            </a:r>
            <a:r>
              <a:rPr lang="zh-CN" altLang="en-US" dirty="0"/>
              <a:t>版本时，</a:t>
            </a:r>
            <a:r>
              <a:rPr lang="zh-CN" altLang="en-US" dirty="0" smtClean="0"/>
              <a:t>用</a:t>
            </a:r>
            <a:endParaRPr lang="en-US" altLang="zh-CN" dirty="0" smtClean="0"/>
          </a:p>
          <a:p>
            <a:r>
              <a:rPr lang="zh-CN" altLang="en-US" dirty="0" smtClean="0"/>
              <a:t>于</a:t>
            </a:r>
            <a:r>
              <a:rPr lang="zh-CN" altLang="en-US" dirty="0"/>
              <a:t>基线版本测试的所有测试用例就形成了基线测试用例库。在需要进行回归测试的</a:t>
            </a:r>
            <a:r>
              <a:rPr lang="zh-CN" altLang="en-US" dirty="0" smtClean="0"/>
              <a:t>时候</a:t>
            </a:r>
            <a:endParaRPr lang="en-US" altLang="zh-CN" dirty="0" smtClean="0"/>
          </a:p>
          <a:p>
            <a:r>
              <a:rPr lang="zh-CN" altLang="en-US" dirty="0" smtClean="0"/>
              <a:t>，</a:t>
            </a:r>
            <a:r>
              <a:rPr lang="zh-CN" altLang="en-US" dirty="0"/>
              <a:t>就可以根据所选择的回归测试策略，从基线测试用例库中提取合适的测试用例组成</a:t>
            </a:r>
            <a:r>
              <a:rPr lang="zh-CN" altLang="en-US" dirty="0" smtClean="0"/>
              <a:t>回</a:t>
            </a:r>
            <a:endParaRPr lang="en-US" altLang="zh-CN" dirty="0" smtClean="0"/>
          </a:p>
          <a:p>
            <a:r>
              <a:rPr lang="zh-CN" altLang="en-US" dirty="0" smtClean="0"/>
              <a:t>归</a:t>
            </a:r>
            <a:r>
              <a:rPr lang="zh-CN" altLang="en-US" dirty="0"/>
              <a:t>测试包，通过运行回归测试包来实现回归测试</a:t>
            </a:r>
            <a:r>
              <a:rPr lang="zh-CN" altLang="en-US" dirty="0" smtClean="0"/>
              <a:t>。              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en-US" dirty="0" smtClean="0"/>
              <a:t>Chapter 2 </a:t>
            </a:r>
            <a:r>
              <a:rPr lang="zh-CN" altLang="en-US" dirty="0" smtClean="0"/>
              <a:t>软件缺陷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8275" y="928688"/>
            <a:ext cx="7189788" cy="6810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85875" y="1643063"/>
            <a:ext cx="4624388" cy="50006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2</a:t>
            </a:r>
            <a:r>
              <a:rPr lang="zh-CN" altLang="en-US" sz="2400" dirty="0">
                <a:latin typeface="+mj-ea"/>
                <a:ea typeface="+mj-ea"/>
              </a:rPr>
              <a:t>.1 缺陷的理论基础</a:t>
            </a:r>
            <a:endParaRPr lang="zh-CN" altLang="en-US" sz="2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.2 缺陷的生命周期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2.3 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缺陷的流程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2.4 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缺陷的</a:t>
            </a:r>
            <a:r>
              <a:rPr lang="zh-CN" altLang="en-US" sz="2400" dirty="0">
                <a:latin typeface="+mj-ea"/>
                <a:ea typeface="+mn-ea"/>
                <a:sym typeface="Arial" panose="020B0604020202020204" pitchFamily="34" charset="0"/>
              </a:rPr>
              <a:t>状态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2.5 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缺陷的</a:t>
            </a:r>
            <a:r>
              <a:rPr lang="zh-CN" altLang="en-US" sz="2400" dirty="0">
                <a:latin typeface="+mj-ea"/>
                <a:ea typeface="+mn-ea"/>
                <a:sym typeface="Arial" panose="020B0604020202020204" pitchFamily="34" charset="0"/>
              </a:rPr>
              <a:t>等级</a:t>
            </a:r>
            <a:endParaRPr lang="en-US" altLang="zh-CN" sz="2400" dirty="0">
              <a:latin typeface="+mj-ea"/>
              <a:ea typeface="+mn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2.6 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缺陷实例与练习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</p:txBody>
      </p:sp>
      <p:graphicFrame>
        <p:nvGraphicFramePr>
          <p:cNvPr id="3074" name="Object 2">
            <a:hlinkClick r:id="" action="ppaction://ole?verb=0"/>
          </p:cNvPr>
          <p:cNvGraphicFramePr/>
          <p:nvPr/>
        </p:nvGraphicFramePr>
        <p:xfrm>
          <a:off x="5643563" y="3786188"/>
          <a:ext cx="27432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Microsoft ClipArt Gallery" r:id="rId1" imgW="5783580" imgH="4427855" progId="">
                  <p:embed/>
                </p:oleObj>
              </mc:Choice>
              <mc:Fallback>
                <p:oleObj name="Microsoft ClipArt Gallery" r:id="rId1" imgW="5783580" imgH="4427855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3786188"/>
                        <a:ext cx="274320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zh-CN" altLang="en-US" dirty="0" smtClean="0"/>
              <a:t>缺陷理论基础</a:t>
            </a: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8275" y="928688"/>
            <a:ext cx="7189788" cy="6810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33488" y="1643063"/>
            <a:ext cx="4624387" cy="52149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</a:rPr>
              <a:t>2</a:t>
            </a:r>
            <a:r>
              <a:rPr lang="zh-CN" altLang="en-US" sz="2400" dirty="0">
                <a:latin typeface="+mj-ea"/>
                <a:ea typeface="+mj-ea"/>
              </a:rPr>
              <a:t>.1</a:t>
            </a:r>
            <a:r>
              <a:rPr lang="en-US" altLang="zh-CN" sz="2400" dirty="0">
                <a:latin typeface="+mj-ea"/>
                <a:ea typeface="+mj-ea"/>
              </a:rPr>
              <a:t>.1 </a:t>
            </a:r>
            <a:r>
              <a:rPr lang="zh-CN" altLang="en-US" sz="2400" dirty="0">
                <a:latin typeface="+mj-ea"/>
                <a:ea typeface="+mn-ea"/>
                <a:sym typeface="Arial" panose="020B0604020202020204" pitchFamily="34" charset="0"/>
              </a:rPr>
              <a:t>缺陷的定义</a:t>
            </a:r>
            <a:endParaRPr lang="zh-CN" altLang="en-US" sz="2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.</a:t>
            </a: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1.2 </a:t>
            </a:r>
            <a:r>
              <a:rPr lang="zh-CN" altLang="en-US" sz="2400" dirty="0">
                <a:latin typeface="+mj-ea"/>
                <a:ea typeface="+mn-ea"/>
                <a:sym typeface="Arial" panose="020B0604020202020204" pitchFamily="34" charset="0"/>
              </a:rPr>
              <a:t>缺陷的原因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2.1.3 </a:t>
            </a:r>
            <a:r>
              <a:rPr lang="zh-CN" altLang="en-US" sz="2400" dirty="0">
                <a:latin typeface="+mj-ea"/>
                <a:ea typeface="+mn-ea"/>
                <a:sym typeface="Arial" panose="020B0604020202020204" pitchFamily="34" charset="0"/>
              </a:rPr>
              <a:t>缺陷的修复成本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2.1.4 </a:t>
            </a:r>
            <a:r>
              <a:rPr lang="zh-CN" altLang="en-US" sz="2400" dirty="0">
                <a:latin typeface="+mj-ea"/>
                <a:ea typeface="+mn-ea"/>
                <a:sym typeface="Arial" panose="020B0604020202020204" pitchFamily="34" charset="0"/>
              </a:rPr>
              <a:t>缺陷的分布特征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2.1.5 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缺陷的抗药性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  <a:sym typeface="Arial" panose="020B0604020202020204" pitchFamily="34" charset="0"/>
              </a:rPr>
              <a:t>2.1.6 </a:t>
            </a:r>
            <a:r>
              <a:rPr lang="zh-CN" altLang="en-US" sz="2400" dirty="0">
                <a:latin typeface="+mj-ea"/>
                <a:ea typeface="+mj-ea"/>
                <a:sym typeface="Arial" panose="020B0604020202020204" pitchFamily="34" charset="0"/>
              </a:rPr>
              <a:t>并非所有缺陷都要修改</a:t>
            </a:r>
            <a:endParaRPr lang="en-US" altLang="zh-CN" sz="2400" dirty="0">
              <a:latin typeface="+mj-ea"/>
              <a:ea typeface="+mj-ea"/>
              <a:sym typeface="Arial" panose="020B0604020202020204" pitchFamily="34" charset="0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endParaRPr lang="zh-CN" altLang="en-US" sz="2400" dirty="0">
              <a:latin typeface="+mj-ea"/>
              <a:ea typeface="+mj-ea"/>
              <a:sym typeface="Arial" panose="020B0604020202020204" pitchFamily="34" charset="0"/>
            </a:endParaRPr>
          </a:p>
        </p:txBody>
      </p:sp>
      <p:graphicFrame>
        <p:nvGraphicFramePr>
          <p:cNvPr id="4098" name="Object 2">
            <a:hlinkClick r:id="" action="ppaction://ole?verb=0"/>
          </p:cNvPr>
          <p:cNvGraphicFramePr/>
          <p:nvPr/>
        </p:nvGraphicFramePr>
        <p:xfrm>
          <a:off x="5643563" y="3786188"/>
          <a:ext cx="27432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Microsoft ClipArt Gallery" r:id="rId1" imgW="5783580" imgH="4427855" progId="">
                  <p:embed/>
                </p:oleObj>
              </mc:Choice>
              <mc:Fallback>
                <p:oleObj name="Microsoft ClipArt Gallery" r:id="rId1" imgW="5783580" imgH="4427855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3786188"/>
                        <a:ext cx="274320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 smtClean="0"/>
              <a:t>软件未实现需求和规格要求的功能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defRPr/>
            </a:pPr>
            <a:r>
              <a:rPr lang="zh-CN" altLang="en-US" sz="2000" dirty="0" smtClean="0"/>
              <a:t>软件出现了需求和规格指明不该出现的错误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defRPr/>
            </a:pPr>
            <a:r>
              <a:rPr lang="zh-CN" altLang="en-US" sz="2000" dirty="0" smtClean="0"/>
              <a:t>软件实现了需求和规格未提及的功能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defRPr/>
            </a:pPr>
            <a:r>
              <a:rPr lang="zh-CN" altLang="en-US" sz="2000" dirty="0" smtClean="0"/>
              <a:t>软件未实现需求和规格未明确提及但应该实现的内容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defRPr/>
            </a:pPr>
            <a:r>
              <a:rPr lang="zh-CN" altLang="en-US" sz="2000" dirty="0" smtClean="0"/>
              <a:t>软件难以理解，不易使用，运行缓慢，或者最终用户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估计会</a:t>
            </a:r>
            <a:r>
              <a:rPr lang="en-US" altLang="zh-CN" sz="2000" dirty="0" smtClean="0">
                <a:latin typeface="+mn-ea"/>
              </a:rPr>
              <a:t>)</a:t>
            </a:r>
            <a:r>
              <a:rPr lang="zh-CN" altLang="en-US" sz="2000" dirty="0" smtClean="0"/>
              <a:t>认为不好。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defRPr/>
            </a:pPr>
            <a:r>
              <a:rPr lang="zh-CN" altLang="en-US" sz="2000" dirty="0" smtClean="0"/>
              <a:t>测试用例执行中发现的与预期结果不符的现象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defRPr/>
            </a:pPr>
            <a:endParaRPr lang="en-US" altLang="zh-CN" sz="24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400" dirty="0" smtClean="0"/>
              <a:t>     </a:t>
            </a:r>
            <a:r>
              <a:rPr lang="zh-CN" altLang="en-US" sz="2400" dirty="0" smtClean="0">
                <a:solidFill>
                  <a:srgbClr val="FF0000"/>
                </a:solidFill>
              </a:rPr>
              <a:t>缺陷又名为</a:t>
            </a:r>
            <a:r>
              <a:rPr lang="en-US" altLang="zh-CN" sz="2400" dirty="0" smtClean="0">
                <a:solidFill>
                  <a:srgbClr val="FF0000"/>
                </a:solidFill>
              </a:rPr>
              <a:t>BUG</a:t>
            </a:r>
            <a:r>
              <a:rPr lang="zh-CN" altLang="en-US" sz="2400" dirty="0" smtClean="0">
                <a:solidFill>
                  <a:srgbClr val="FF0000"/>
                </a:solidFill>
              </a:rPr>
              <a:t>（臭虫）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缺陷的原因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384300" y="1397000"/>
          <a:ext cx="7600950" cy="490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缺陷的修复成本</a:t>
            </a:r>
            <a:endParaRPr lang="zh-CN" altLang="en-US" dirty="0"/>
          </a:p>
        </p:txBody>
      </p:sp>
      <p:graphicFrame>
        <p:nvGraphicFramePr>
          <p:cNvPr id="45058" name="内容占位符 4"/>
          <p:cNvGraphicFramePr>
            <a:graphicFrameLocks noGrp="1"/>
          </p:cNvGraphicFramePr>
          <p:nvPr>
            <p:ph idx="1"/>
          </p:nvPr>
        </p:nvGraphicFramePr>
        <p:xfrm>
          <a:off x="1520825" y="1377950"/>
          <a:ext cx="6596063" cy="472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5" name="" r:id="rId1" imgW="6602095" imgH="4724400" progId="Excel.Chart.8">
                  <p:embed/>
                </p:oleObj>
              </mc:Choice>
              <mc:Fallback>
                <p:oleObj name="" r:id="rId1" imgW="6602095" imgH="4724400" progId="Excel.Chart.8">
                  <p:embed/>
                  <p:pic>
                    <p:nvPicPr>
                      <p:cNvPr id="0" name="内容占位符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825" y="1377950"/>
                        <a:ext cx="6596063" cy="472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缺陷的分布特征</a:t>
            </a:r>
            <a:endParaRPr lang="zh-CN" altLang="en-US" dirty="0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集结（二八定理）</a:t>
            </a:r>
            <a:endParaRPr lang="en-US" altLang="zh-CN" sz="2400" smtClean="0"/>
          </a:p>
          <a:p>
            <a:pPr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marL="342900" lvl="2" indent="-342900">
              <a:buFont typeface="Arial" panose="020B0604020202020204" pitchFamily="34" charset="0"/>
              <a:buNone/>
            </a:pPr>
            <a:r>
              <a:rPr lang="zh-CN" altLang="en-US" sz="2000" smtClean="0"/>
              <a:t>             缺陷往往喜欢扎堆，一个模块已经发现的缺陷比别的模块多，通常不是代表这个模块已经把缺陷暴露完了，而是意味着这个模块还存在有同样多的缺陷尚未被发现。这就是著名的二八定理：</a:t>
            </a:r>
            <a:r>
              <a:rPr lang="en-US" altLang="zh-CN" sz="2000" smtClean="0">
                <a:solidFill>
                  <a:srgbClr val="FF0000"/>
                </a:solidFill>
              </a:rPr>
              <a:t>80%</a:t>
            </a:r>
            <a:r>
              <a:rPr lang="zh-CN" altLang="en-US" sz="2000" smtClean="0">
                <a:solidFill>
                  <a:srgbClr val="FF0000"/>
                </a:solidFill>
              </a:rPr>
              <a:t>的缺陷出现在 </a:t>
            </a:r>
            <a:r>
              <a:rPr lang="en-US" altLang="zh-CN" sz="2000" smtClean="0">
                <a:solidFill>
                  <a:srgbClr val="FF0000"/>
                </a:solidFill>
              </a:rPr>
              <a:t>20%</a:t>
            </a:r>
            <a:r>
              <a:rPr lang="zh-CN" altLang="en-US" sz="2000" smtClean="0">
                <a:solidFill>
                  <a:srgbClr val="FF0000"/>
                </a:solidFill>
              </a:rPr>
              <a:t>的模块。</a:t>
            </a:r>
            <a:endParaRPr lang="en-US" altLang="zh-CN" sz="2000" smtClean="0">
              <a:solidFill>
                <a:srgbClr val="FF0000"/>
              </a:solidFill>
            </a:endParaRPr>
          </a:p>
          <a:p>
            <a:pPr marL="342900" lvl="2" indent="-342900">
              <a:buFont typeface="Arial" panose="020B0604020202020204" pitchFamily="34" charset="0"/>
              <a:buNone/>
            </a:pPr>
            <a:endParaRPr lang="en-US" altLang="zh-CN" smtClean="0"/>
          </a:p>
          <a:p>
            <a:endParaRPr lang="en-US" altLang="zh-CN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缺陷的抗药性</a:t>
            </a:r>
            <a:endParaRPr lang="zh-CN" altLang="en-US" dirty="0"/>
          </a:p>
        </p:txBody>
      </p:sp>
      <p:sp>
        <p:nvSpPr>
          <p:cNvPr id="49154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测试进行得越多，新缺陷就越难被发现</a:t>
            </a:r>
            <a:endParaRPr lang="en-US" altLang="zh-CN" sz="2400" smtClean="0"/>
          </a:p>
          <a:p>
            <a:endParaRPr lang="en-US" altLang="zh-CN" sz="240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000" smtClean="0"/>
              <a:t>   因为之前一直使用同样的测试思路，同样的一套测试用例，没有新的突破。</a:t>
            </a:r>
            <a:endParaRPr lang="en-US" altLang="zh-CN" sz="2000" smtClean="0"/>
          </a:p>
          <a:p>
            <a:pPr lvl="2">
              <a:buFont typeface="Arial" panose="020B0604020202020204" pitchFamily="34" charset="0"/>
              <a:buNone/>
            </a:pPr>
            <a:endParaRPr lang="en-US" altLang="zh-CN" sz="200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000" smtClean="0"/>
              <a:t>   某些缺陷天然地只有在很特殊或者很极端的情况下才会被触发</a:t>
            </a:r>
            <a:endParaRPr lang="zh-CN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并非所有的缺陷都需要修复</a:t>
            </a:r>
            <a:endParaRPr lang="zh-CN" altLang="en-US" dirty="0"/>
          </a:p>
        </p:txBody>
      </p:sp>
      <p:sp>
        <p:nvSpPr>
          <p:cNvPr id="51202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有一些原因，使得有些缺陷我们不修复：</a:t>
            </a:r>
            <a:endParaRPr lang="en-US" altLang="zh-CN" sz="2400" smtClean="0"/>
          </a:p>
          <a:p>
            <a:endParaRPr lang="en-US" altLang="zh-CN" sz="240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000" smtClean="0"/>
              <a:t>没有足够的时间</a:t>
            </a:r>
            <a:endParaRPr lang="en-US" altLang="zh-CN" sz="200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000" smtClean="0"/>
              <a:t>不算真正的软件缺陷</a:t>
            </a:r>
            <a:endParaRPr lang="en-US" altLang="zh-CN" sz="200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000" smtClean="0"/>
              <a:t>修复的风险太大</a:t>
            </a:r>
            <a:endParaRPr lang="en-US" altLang="zh-CN" sz="200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000" smtClean="0"/>
              <a:t>不值得修复</a:t>
            </a:r>
            <a:endParaRPr lang="zh-CN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缺陷的生命周期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3148384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400" dirty="0" smtClean="0"/>
              <a:t>当一个缺陷被发现了之后：</a:t>
            </a:r>
            <a:endParaRPr lang="en-US" altLang="zh-CN" sz="24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400" dirty="0" smtClean="0"/>
              <a:t>       </a:t>
            </a:r>
            <a:r>
              <a:rPr lang="en-US" altLang="zh-CN" sz="2000" dirty="0" smtClean="0"/>
              <a:t>1.  </a:t>
            </a:r>
            <a:r>
              <a:rPr lang="zh-CN" altLang="en-US" sz="2000" dirty="0" smtClean="0"/>
              <a:t>测试工程师填写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缺陷跟踪单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（新建状态），提交</a:t>
            </a:r>
            <a:r>
              <a:rPr lang="zh-CN" altLang="en-US" sz="2000" dirty="0"/>
              <a:t>主管</a:t>
            </a:r>
            <a:r>
              <a:rPr lang="zh-CN" altLang="en-US" sz="2000" dirty="0" smtClean="0"/>
              <a:t>审核 （确认状态）。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altLang="zh-CN" sz="2000" dirty="0" smtClean="0"/>
              <a:t>        2.  </a:t>
            </a:r>
            <a:r>
              <a:rPr lang="zh-CN" altLang="en-US" sz="2000" dirty="0" smtClean="0"/>
              <a:t>主管作出初步判断，将问题单转开发</a:t>
            </a:r>
            <a:r>
              <a:rPr lang="zh-CN" altLang="en-US" sz="2000" dirty="0"/>
              <a:t>主管审核</a:t>
            </a:r>
            <a:r>
              <a:rPr lang="zh-CN" altLang="en-US" sz="2000" dirty="0" smtClean="0"/>
              <a:t>（确认状态）。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3.  </a:t>
            </a:r>
            <a:r>
              <a:rPr lang="zh-CN" altLang="en-US" sz="2000" dirty="0" smtClean="0"/>
              <a:t>开发主管确认问题单</a:t>
            </a:r>
            <a:r>
              <a:rPr lang="en-US" altLang="zh-CN" sz="2000" dirty="0" smtClean="0"/>
              <a:t>,</a:t>
            </a:r>
            <a:r>
              <a:rPr lang="zh-CN" altLang="en-US" sz="2000" dirty="0" smtClean="0"/>
              <a:t>转给开发人员定位问题（已分配</a:t>
            </a:r>
            <a:r>
              <a:rPr lang="zh-CN" altLang="en-US" sz="2000" dirty="0"/>
              <a:t>状态</a:t>
            </a:r>
            <a:r>
              <a:rPr lang="zh-CN" altLang="en-US" sz="2000" dirty="0" smtClean="0"/>
              <a:t>）。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4.  </a:t>
            </a:r>
            <a:r>
              <a:rPr lang="zh-CN" altLang="en-US" sz="2000" dirty="0" smtClean="0"/>
              <a:t>开发人员定位错误后修复缺陷转给测试人员（已修改状态）。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        5. </a:t>
            </a:r>
            <a:r>
              <a:rPr lang="zh-CN" altLang="en-US" sz="2000" dirty="0" smtClean="0"/>
              <a:t>测试人员对该修复进行验证，确认是否正确修复，确认是否有引发 新问题，是否影响了原有正常的功能，修复完成关闭。（关闭状态）。</a:t>
            </a:r>
            <a:endParaRPr lang="en-US" altLang="zh-CN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  </a:t>
            </a:r>
            <a:r>
              <a:rPr lang="zh-CN" altLang="en-US" sz="2000" dirty="0" smtClean="0"/>
              <a:t>回归验证还有问题，打开问题单。（分配状态）。</a:t>
            </a:r>
            <a:endParaRPr lang="zh-CN" altLang="en-US" sz="20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zh-CN" altLang="en-US" sz="2000" dirty="0">
              <a:latin typeface="+mn-ea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933054"/>
            <a:ext cx="2448272" cy="267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缺陷的流程</a:t>
            </a:r>
            <a:endParaRPr lang="zh-CN" altLang="en-US" dirty="0"/>
          </a:p>
        </p:txBody>
      </p:sp>
      <p:pic>
        <p:nvPicPr>
          <p:cNvPr id="54274" name="Picture 2" descr="__2@Foxmail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2875" y="857250"/>
            <a:ext cx="88582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缺陷生命周期</a:t>
            </a:r>
            <a:r>
              <a:rPr lang="en-US" altLang="zh-CN" dirty="0" smtClean="0"/>
              <a:t>—</a:t>
            </a:r>
            <a:r>
              <a:rPr lang="zh-CN" altLang="en-US" dirty="0" smtClean="0"/>
              <a:t>状态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55576" y="1340767"/>
          <a:ext cx="6768752" cy="4072114"/>
        </p:xfrm>
        <a:graphic>
          <a:graphicData uri="http://schemas.openxmlformats.org/drawingml/2006/table">
            <a:tbl>
              <a:tblPr/>
              <a:tblGrid>
                <a:gridCol w="1012501"/>
                <a:gridCol w="5756251"/>
              </a:tblGrid>
              <a:tr h="49744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缺陷状态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描述</a:t>
                      </a:r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974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New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测试中新报告的软件缺陷，等待分派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Comimit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确认是问题，等待分配修改人员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Assign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已分配缺陷给开发人员，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等待开发人员修改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4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Fixed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已经被开发人员修改的缺陷，等待测试人员校验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4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Rejected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不是缺陷或不需要修复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4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Reopen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没有修复，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重新打开返回开发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人员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4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Closed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已经被测试人员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确认得到正确修复，可以关闭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缺陷的等级</a:t>
            </a: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67544" y="1052734"/>
          <a:ext cx="8136904" cy="5256586"/>
        </p:xfrm>
        <a:graphic>
          <a:graphicData uri="http://schemas.openxmlformats.org/drawingml/2006/table">
            <a:tbl>
              <a:tblPr/>
              <a:tblGrid>
                <a:gridCol w="1527744"/>
                <a:gridCol w="6609160"/>
              </a:tblGrid>
              <a:tr h="104036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缺陷严重程度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描述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040367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4--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致命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软件无法运行，或者软件的主要功能丧失，或者很大可能性会造成严重不良后果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Constantia" panose="02030602050306030303"/>
                        </a:rPr>
                        <a:t> 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5118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3--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严重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chemeClr val="accent4"/>
                          </a:solidFill>
                          <a:latin typeface="Arial" panose="020B0604020202020204"/>
                        </a:rPr>
                        <a:t>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软件的次要功能丧失，或者主要功能在一些特定情况下会出错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Constantia" panose="02030602050306030303"/>
                        </a:rPr>
                        <a:t> 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，比如金额计算等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367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2--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一般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软件在某些情况下会出错，但是造成的后果影响不大 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367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1--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轻微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在某些情况下会出错，但是造成的后果影响很小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331" marR="9331" marT="9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附带上所有你认为有价值的信息</a:t>
            </a:r>
            <a:endParaRPr lang="zh-CN" altLang="en-US" dirty="0"/>
          </a:p>
        </p:txBody>
      </p:sp>
      <p:sp>
        <p:nvSpPr>
          <p:cNvPr id="57346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000" smtClean="0"/>
              <a:t>一个好的缺陷单，是你提交之后就再也没人联系你，然后过了一段时间已经被完美地修复，转回到你手上进行验证测试这样的一个单子</a:t>
            </a:r>
            <a:endParaRPr lang="en-US" altLang="zh-CN" sz="2000" smtClean="0"/>
          </a:p>
          <a:p>
            <a:endParaRPr lang="en-US" altLang="zh-CN" sz="2000" smtClean="0"/>
          </a:p>
          <a:p>
            <a:r>
              <a:rPr lang="zh-CN" altLang="en-US" sz="2000" smtClean="0"/>
              <a:t>要做到这样，你应该提供足够的信息，使得开发人员既能够明确如何重现故障现象，又有足够的信息定位到问题的根源</a:t>
            </a:r>
            <a:endParaRPr lang="en-US" altLang="zh-CN" sz="2000" smtClean="0"/>
          </a:p>
          <a:p>
            <a:endParaRPr lang="en-US" altLang="zh-CN" sz="2000" smtClean="0"/>
          </a:p>
          <a:p>
            <a:r>
              <a:rPr lang="zh-CN" altLang="en-US" sz="2000" smtClean="0"/>
              <a:t>除了书写良好的重现步骤，你还可以考虑附上打印日志，抓图，网络抓包，等等。</a:t>
            </a:r>
            <a:endParaRPr lang="zh-CN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3800" dirty="0" smtClean="0"/>
              <a:t>合理地利用各种手段强调关键信息</a:t>
            </a:r>
            <a:endParaRPr lang="zh-CN" altLang="en-US" sz="3800" dirty="0"/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假如你的缺陷跟踪单支持字体颜色</a:t>
            </a:r>
            <a:endParaRPr lang="en-US" altLang="zh-CN" sz="2400" smtClean="0"/>
          </a:p>
          <a:p>
            <a:endParaRPr lang="en-US" altLang="zh-CN" sz="2400" smtClean="0"/>
          </a:p>
          <a:p>
            <a:r>
              <a:rPr lang="zh-CN" altLang="en-US" sz="2400" smtClean="0"/>
              <a:t>关键词强调</a:t>
            </a:r>
            <a:endParaRPr lang="en-US" altLang="zh-CN" sz="2400" smtClean="0"/>
          </a:p>
          <a:p>
            <a:endParaRPr lang="en-US" altLang="zh-CN" sz="2400" smtClean="0"/>
          </a:p>
          <a:p>
            <a:r>
              <a:rPr lang="zh-CN" altLang="en-US" sz="2400" smtClean="0"/>
              <a:t>特殊标记</a:t>
            </a:r>
            <a:endParaRPr lang="zh-CN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540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例子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bugfree</a:t>
            </a:r>
            <a:endParaRPr lang="zh-CN" alt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4375" y="1571625"/>
            <a:ext cx="7643813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缺陷的写作练习</a:t>
            </a:r>
            <a:endParaRPr lang="zh-CN" altLang="en-US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en-US" altLang="zh-CN" sz="1800" dirty="0" smtClean="0"/>
              <a:t>1.</a:t>
            </a:r>
            <a:r>
              <a:rPr lang="zh-CN" altLang="en-US" sz="1800" dirty="0" smtClean="0"/>
              <a:t>当运行</a:t>
            </a:r>
            <a:r>
              <a:rPr lang="en-US" altLang="zh-CN" sz="1800" dirty="0" smtClean="0"/>
              <a:t>WORD</a:t>
            </a:r>
            <a:r>
              <a:rPr lang="zh-CN" altLang="en-US" sz="1800" dirty="0" smtClean="0"/>
              <a:t>程序时，如果输入字符</a:t>
            </a:r>
            <a:r>
              <a:rPr lang="en-US" altLang="zh-CN" sz="1800" dirty="0" smtClean="0"/>
              <a:t>SHUTDOWN</a:t>
            </a:r>
            <a:r>
              <a:rPr lang="zh-CN" altLang="en-US" sz="1800" dirty="0" smtClean="0"/>
              <a:t>，会导致程序自动关闭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en-US" altLang="zh-CN" sz="1800" dirty="0" smtClean="0"/>
              <a:t>2.QQ</a:t>
            </a:r>
            <a:r>
              <a:rPr lang="zh-CN" altLang="en-US" sz="1800" dirty="0" smtClean="0"/>
              <a:t>运行</a:t>
            </a:r>
            <a:r>
              <a:rPr lang="en-US" altLang="zh-CN" sz="1800" dirty="0" smtClean="0"/>
              <a:t>24</a:t>
            </a:r>
            <a:r>
              <a:rPr lang="zh-CN" altLang="en-US" sz="1800" dirty="0" smtClean="0"/>
              <a:t>小时左右，会占用大量内存，并有一定概率出现程序崩溃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en-US" altLang="zh-CN" sz="1800" dirty="0" smtClean="0"/>
              <a:t>3.</a:t>
            </a:r>
            <a:r>
              <a:rPr lang="zh-CN" altLang="en-US" sz="1800" dirty="0" smtClean="0"/>
              <a:t>某网络购物网站的密码修改功能的入口设计不合理，本应该在用户账户管理界面下，但是却跑到系统设置界面下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en-US" altLang="zh-CN" sz="1800" dirty="0" smtClean="0"/>
              <a:t>4.</a:t>
            </a:r>
            <a:r>
              <a:rPr lang="zh-CN" altLang="en-US" sz="1800" dirty="0" smtClean="0"/>
              <a:t>某型号手机的方向键设计不合理，想要按“下”方向键时，经常误触到“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”键。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en-US" altLang="zh-CN" sz="1800" dirty="0" smtClean="0"/>
              <a:t>5.HH08</a:t>
            </a:r>
            <a:r>
              <a:rPr lang="zh-CN" altLang="en-US" sz="1800" dirty="0" smtClean="0"/>
              <a:t>型号的无线</a:t>
            </a:r>
            <a:r>
              <a:rPr lang="en-US" altLang="zh-CN" sz="1800" dirty="0" smtClean="0"/>
              <a:t>Modem</a:t>
            </a:r>
            <a:r>
              <a:rPr lang="zh-CN" altLang="en-US" sz="1800" dirty="0" smtClean="0"/>
              <a:t>，在每天</a:t>
            </a:r>
            <a:r>
              <a:rPr lang="en-US" altLang="zh-CN" sz="1800" dirty="0" smtClean="0"/>
              <a:t>23:59</a:t>
            </a:r>
            <a:r>
              <a:rPr lang="zh-CN" altLang="en-US" sz="1800" dirty="0" smtClean="0"/>
              <a:t>分到</a:t>
            </a:r>
            <a:r>
              <a:rPr lang="en-US" altLang="zh-CN" sz="1800" dirty="0" smtClean="0"/>
              <a:t>0:00</a:t>
            </a:r>
            <a:r>
              <a:rPr lang="zh-CN" altLang="en-US" sz="1800" dirty="0" smtClean="0"/>
              <a:t>之间，无线网络会断开一分钟无法响应</a:t>
            </a:r>
            <a:endParaRPr lang="en-US" altLang="zh-CN" sz="1800" dirty="0" smtClean="0"/>
          </a:p>
          <a:p>
            <a:pPr>
              <a:buFont typeface="Wingdings" panose="05000000000000000000" pitchFamily="2" charset="2"/>
              <a:buNone/>
            </a:pP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en-US" dirty="0" smtClean="0"/>
              <a:t>Chapter 3 </a:t>
            </a:r>
            <a:r>
              <a:rPr lang="zh-CN" altLang="en-US" dirty="0" smtClean="0"/>
              <a:t>测试报告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8275" y="928688"/>
            <a:ext cx="7189788" cy="6810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33488" y="1643063"/>
            <a:ext cx="4624387" cy="43576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3</a:t>
            </a:r>
            <a:r>
              <a:rPr lang="zh-CN" altLang="en-US" sz="2400" dirty="0">
                <a:latin typeface="+mj-ea"/>
                <a:ea typeface="+mj-ea"/>
              </a:rPr>
              <a:t>.1 测试报告的主要内容</a:t>
            </a:r>
            <a:r>
              <a:rPr lang="en-US" altLang="zh-CN" sz="2400" dirty="0">
                <a:latin typeface="+mj-ea"/>
                <a:ea typeface="+mj-ea"/>
              </a:rPr>
              <a:t>&lt;</a:t>
            </a:r>
            <a:r>
              <a:rPr lang="zh-CN" altLang="en-US" sz="2400" dirty="0">
                <a:latin typeface="+mj-ea"/>
                <a:ea typeface="+mj-ea"/>
              </a:rPr>
              <a:t>实例</a:t>
            </a:r>
            <a:r>
              <a:rPr lang="en-US" altLang="zh-CN" sz="2400" dirty="0">
                <a:latin typeface="+mj-ea"/>
                <a:ea typeface="+mj-ea"/>
              </a:rPr>
              <a:t>&gt;</a:t>
            </a:r>
            <a:endParaRPr lang="en-US" altLang="zh-CN" sz="2400" dirty="0"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3.2 </a:t>
            </a:r>
            <a:r>
              <a:rPr lang="zh-CN" altLang="en-US" sz="2400" dirty="0">
                <a:latin typeface="+mj-ea"/>
                <a:ea typeface="+mj-ea"/>
              </a:rPr>
              <a:t>测试结果分析</a:t>
            </a:r>
            <a:endParaRPr lang="en-US" altLang="zh-CN" sz="2400" dirty="0"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3.3 </a:t>
            </a:r>
            <a:r>
              <a:rPr lang="zh-CN" altLang="en-US" sz="2400" dirty="0">
                <a:latin typeface="+mj-ea"/>
                <a:ea typeface="+mj-ea"/>
              </a:rPr>
              <a:t>测试总结</a:t>
            </a:r>
            <a:endParaRPr lang="zh-CN" altLang="en-US" sz="2400" dirty="0">
              <a:latin typeface="+mj-ea"/>
              <a:ea typeface="+mj-ea"/>
            </a:endParaRPr>
          </a:p>
        </p:txBody>
      </p:sp>
      <p:graphicFrame>
        <p:nvGraphicFramePr>
          <p:cNvPr id="5122" name="Object 2">
            <a:hlinkClick r:id="" action="ppaction://ole?verb=0"/>
          </p:cNvPr>
          <p:cNvGraphicFramePr/>
          <p:nvPr/>
        </p:nvGraphicFramePr>
        <p:xfrm>
          <a:off x="5643563" y="3786188"/>
          <a:ext cx="27432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Microsoft ClipArt Gallery" r:id="rId1" imgW="5783580" imgH="4427855" progId="">
                  <p:embed/>
                </p:oleObj>
              </mc:Choice>
              <mc:Fallback>
                <p:oleObj name="Microsoft ClipArt Gallery" r:id="rId1" imgW="5783580" imgH="4427855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3786188"/>
                        <a:ext cx="274320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9036496" cy="642937"/>
          </a:xfrm>
        </p:spPr>
        <p:txBody>
          <a:bodyPr rtlCol="0"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r>
              <a:rPr lang="zh-CN" altLang="en-US" dirty="0" smtClean="0"/>
              <a:t>测试报告的主要内容（掌上书院）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8275" y="928688"/>
            <a:ext cx="7189788" cy="6810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5000"/>
              </a:spcBef>
              <a:spcAft>
                <a:spcPts val="0"/>
              </a:spcAft>
              <a:defRPr/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33488" y="1643063"/>
            <a:ext cx="4624387" cy="43576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3</a:t>
            </a:r>
            <a:r>
              <a:rPr lang="zh-CN" altLang="en-US" sz="2400" dirty="0">
                <a:latin typeface="+mj-ea"/>
                <a:ea typeface="+mj-ea"/>
              </a:rPr>
              <a:t>.1</a:t>
            </a:r>
            <a:r>
              <a:rPr lang="en-US" altLang="zh-CN" sz="2400" dirty="0">
                <a:latin typeface="+mj-ea"/>
                <a:ea typeface="+mj-ea"/>
              </a:rPr>
              <a:t>.1  </a:t>
            </a:r>
            <a:r>
              <a:rPr lang="zh-CN" altLang="en-US" sz="2400" dirty="0">
                <a:latin typeface="+mj-ea"/>
                <a:ea typeface="+mj-ea"/>
              </a:rPr>
              <a:t>数据统计</a:t>
            </a:r>
            <a:endParaRPr lang="en-US" altLang="zh-CN" sz="2400" dirty="0"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n-ea"/>
              </a:rPr>
              <a:t>3</a:t>
            </a:r>
            <a:r>
              <a:rPr lang="zh-CN" altLang="en-US" sz="2400" dirty="0">
                <a:latin typeface="+mj-ea"/>
                <a:ea typeface="+mn-ea"/>
              </a:rPr>
              <a:t>.1</a:t>
            </a:r>
            <a:r>
              <a:rPr lang="en-US" altLang="zh-CN" sz="2400" dirty="0">
                <a:latin typeface="+mj-ea"/>
                <a:ea typeface="+mn-ea"/>
              </a:rPr>
              <a:t>.2  </a:t>
            </a:r>
            <a:r>
              <a:rPr lang="zh-CN" altLang="en-US" sz="2400" dirty="0">
                <a:latin typeface="+mj-ea"/>
                <a:ea typeface="+mn-ea"/>
              </a:rPr>
              <a:t>遗留</a:t>
            </a:r>
            <a:r>
              <a:rPr lang="en-US" altLang="zh-CN" sz="2400" dirty="0">
                <a:latin typeface="+mj-ea"/>
                <a:ea typeface="+mn-ea"/>
              </a:rPr>
              <a:t>bug</a:t>
            </a:r>
            <a:r>
              <a:rPr lang="zh-CN" altLang="en-US" sz="2400" dirty="0">
                <a:latin typeface="+mj-ea"/>
                <a:ea typeface="+mn-ea"/>
              </a:rPr>
              <a:t>情况</a:t>
            </a: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n-ea"/>
              </a:rPr>
              <a:t>3</a:t>
            </a:r>
            <a:r>
              <a:rPr lang="zh-CN" altLang="en-US" sz="2400" dirty="0">
                <a:latin typeface="+mj-ea"/>
                <a:ea typeface="+mn-ea"/>
              </a:rPr>
              <a:t>.1</a:t>
            </a:r>
            <a:r>
              <a:rPr lang="en-US" altLang="zh-CN" sz="2400" dirty="0">
                <a:latin typeface="+mj-ea"/>
                <a:ea typeface="+mn-ea"/>
              </a:rPr>
              <a:t>.3  </a:t>
            </a:r>
            <a:r>
              <a:rPr lang="zh-CN" altLang="en-US" sz="2400" dirty="0">
                <a:latin typeface="+mj-ea"/>
                <a:ea typeface="+mn-ea"/>
              </a:rPr>
              <a:t>测试风险</a:t>
            </a: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n-ea"/>
              </a:rPr>
              <a:t>3</a:t>
            </a:r>
            <a:r>
              <a:rPr lang="zh-CN" altLang="en-US" sz="2400" dirty="0">
                <a:latin typeface="+mj-ea"/>
                <a:ea typeface="+mn-ea"/>
              </a:rPr>
              <a:t>.1</a:t>
            </a:r>
            <a:r>
              <a:rPr lang="en-US" altLang="zh-CN" sz="2400" dirty="0">
                <a:latin typeface="+mj-ea"/>
                <a:ea typeface="+mn-ea"/>
              </a:rPr>
              <a:t>.4  </a:t>
            </a:r>
            <a:r>
              <a:rPr lang="zh-CN" altLang="en-US" sz="2400" dirty="0">
                <a:latin typeface="+mj-ea"/>
                <a:ea typeface="+mn-ea"/>
              </a:rPr>
              <a:t>测试对象评估</a:t>
            </a: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r>
              <a:rPr lang="en-US" altLang="zh-CN" sz="2400" dirty="0">
                <a:latin typeface="+mj-ea"/>
                <a:ea typeface="+mn-ea"/>
              </a:rPr>
              <a:t>3</a:t>
            </a:r>
            <a:r>
              <a:rPr lang="zh-CN" altLang="en-US" sz="2400" dirty="0">
                <a:latin typeface="+mj-ea"/>
                <a:ea typeface="+mn-ea"/>
              </a:rPr>
              <a:t>.1</a:t>
            </a:r>
            <a:r>
              <a:rPr lang="en-US" altLang="zh-CN" sz="2400" dirty="0">
                <a:latin typeface="+mj-ea"/>
                <a:ea typeface="+mn-ea"/>
              </a:rPr>
              <a:t>.5  </a:t>
            </a:r>
            <a:r>
              <a:rPr lang="zh-CN" altLang="en-US" sz="2400" dirty="0">
                <a:latin typeface="+mj-ea"/>
                <a:ea typeface="+mn-ea"/>
              </a:rPr>
              <a:t>测试结论</a:t>
            </a: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defRPr/>
            </a:pPr>
            <a:endParaRPr lang="en-US" altLang="zh-CN" sz="2400" dirty="0">
              <a:latin typeface="+mj-ea"/>
              <a:ea typeface="+mn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endParaRPr lang="en-US" altLang="zh-CN" sz="2400" dirty="0">
              <a:latin typeface="+mj-ea"/>
              <a:ea typeface="+mj-ea"/>
            </a:endParaRP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3.2 </a:t>
            </a:r>
            <a:r>
              <a:rPr lang="zh-CN" altLang="en-US" sz="2400" dirty="0">
                <a:latin typeface="+mj-ea"/>
                <a:ea typeface="+mj-ea"/>
              </a:rPr>
              <a:t>测试总结</a:t>
            </a:r>
            <a:endParaRPr lang="zh-CN" altLang="en-US" sz="2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6146" name="Object 2">
            <a:hlinkClick r:id="" action="ppaction://ole?verb=0"/>
          </p:cNvPr>
          <p:cNvGraphicFramePr/>
          <p:nvPr/>
        </p:nvGraphicFramePr>
        <p:xfrm>
          <a:off x="5643563" y="3786188"/>
          <a:ext cx="27432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Microsoft ClipArt Gallery" r:id="rId1" imgW="5783580" imgH="4427855" progId="">
                  <p:embed/>
                </p:oleObj>
              </mc:Choice>
              <mc:Fallback>
                <p:oleObj name="Microsoft ClipArt Gallery" r:id="rId1" imgW="5783580" imgH="4427855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3786188"/>
                        <a:ext cx="274320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测试报告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400" dirty="0" smtClean="0">
                <a:latin typeface="+mn-ea"/>
              </a:rPr>
              <a:t>提交一份优秀的问题报告单</a:t>
            </a: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CN" sz="2400" dirty="0" smtClean="0">
              <a:latin typeface="+mn-ea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000" dirty="0" smtClean="0"/>
              <a:t>                测试提交的问题报告单和测试日报一样，都是测试人员的工作输出，及绩效的集中体现。因此，提交一份优秀的问题报告单是很重 要的。</a:t>
            </a:r>
            <a:endParaRPr lang="zh-CN" altLang="en-US" sz="2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1143000"/>
            <a:ext cx="8642350" cy="4429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p"/>
              <a:defRPr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数据统计</a:t>
            </a:r>
            <a:r>
              <a:rPr lang="en-US" altLang="zh-CN" dirty="0" smtClean="0"/>
              <a:t>-</a:t>
            </a:r>
            <a:r>
              <a:rPr lang="zh-CN" altLang="en-US" dirty="0" smtClean="0"/>
              <a:t>人力投入</a:t>
            </a: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71600" y="1700809"/>
          <a:ext cx="6172187" cy="2585456"/>
        </p:xfrm>
        <a:graphic>
          <a:graphicData uri="http://schemas.openxmlformats.org/drawingml/2006/table">
            <a:tbl>
              <a:tblPr/>
              <a:tblGrid>
                <a:gridCol w="1710129"/>
                <a:gridCol w="1847724"/>
                <a:gridCol w="2614334"/>
              </a:tblGrid>
              <a:tr h="822645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投入项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测试人员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工作量（人天）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46579">
                <a:tc>
                  <a:txBody>
                    <a:bodyPr/>
                    <a:lstStyle/>
                    <a:p>
                      <a:pPr algn="just" fontAlgn="t"/>
                      <a:r>
                        <a:rPr lang="zh-CN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测试用例维护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XXX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天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/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人</a:t>
                      </a:r>
                      <a:endParaRPr lang="zh-CN" sz="105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53">
                <a:tc>
                  <a:txBody>
                    <a:bodyPr/>
                    <a:lstStyle/>
                    <a:p>
                      <a:pPr algn="just" fontAlgn="t"/>
                      <a:r>
                        <a:rPr lang="zh-CN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测试执行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XXX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9.5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天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/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人（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5.5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天，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XXX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天）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579">
                <a:tc>
                  <a:txBody>
                    <a:bodyPr/>
                    <a:lstStyle/>
                    <a:p>
                      <a:pPr algn="just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合计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XXX</a:t>
                      </a:r>
                      <a:endParaRPr lang="zh-CN" sz="105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9.5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天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/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人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数据统计</a:t>
            </a:r>
            <a:r>
              <a:rPr lang="en-US" altLang="zh-CN" dirty="0" smtClean="0"/>
              <a:t>-</a:t>
            </a:r>
            <a:r>
              <a:rPr lang="zh-CN" altLang="en-US" dirty="0" smtClean="0"/>
              <a:t>用例覆盖率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67543" y="2276872"/>
          <a:ext cx="7087603" cy="2223704"/>
        </p:xfrm>
        <a:graphic>
          <a:graphicData uri="http://schemas.openxmlformats.org/drawingml/2006/table">
            <a:tbl>
              <a:tblPr/>
              <a:tblGrid>
                <a:gridCol w="871023"/>
                <a:gridCol w="874535"/>
                <a:gridCol w="1461072"/>
                <a:gridCol w="1253854"/>
                <a:gridCol w="1444173"/>
                <a:gridCol w="504056"/>
                <a:gridCol w="678890"/>
              </a:tblGrid>
              <a:tr h="1324227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用例总数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通过用例数（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OK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未通过用例数（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NG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尚未测试（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NT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无测试条件，暂时不能测试（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NC</a:t>
                      </a:r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通过率（％）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备注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899477"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078" marR="8078" marT="80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数据统计</a:t>
            </a:r>
            <a:r>
              <a:rPr lang="en-US" altLang="zh-CN" dirty="0" smtClean="0"/>
              <a:t>-</a:t>
            </a:r>
            <a:r>
              <a:rPr lang="zh-CN" altLang="en-US" dirty="0" smtClean="0"/>
              <a:t>问题单分类统计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55576" y="1124746"/>
          <a:ext cx="7174035" cy="4233093"/>
        </p:xfrm>
        <a:graphic>
          <a:graphicData uri="http://schemas.openxmlformats.org/drawingml/2006/table">
            <a:tbl>
              <a:tblPr/>
              <a:tblGrid>
                <a:gridCol w="1525734"/>
                <a:gridCol w="959364"/>
                <a:gridCol w="1248328"/>
                <a:gridCol w="1263740"/>
                <a:gridCol w="1217505"/>
                <a:gridCol w="959364"/>
              </a:tblGrid>
              <a:tr h="280435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Bug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严重级别统计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（该项目中所有发现的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bug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统计，包括关闭和未关闭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bug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）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---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用于判断软件测试充分性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435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致命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严重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一般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提示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合计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sz="11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26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37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sz="11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675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Bug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状态统计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（该项目中所有缺陷）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----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用于判断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bug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处理状况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435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未解决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打回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挂起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已解决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打开合计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关闭合计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804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37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29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26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37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sz="11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675">
                <a:tc gridSpan="6">
                  <a:txBody>
                    <a:bodyPr/>
                    <a:lstStyle/>
                    <a:p>
                      <a:pPr algn="ctr" fontAlgn="ctr"/>
                      <a:endParaRPr lang="zh-CN" sz="105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435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Bug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状态统计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（该项目中所有缺陷）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----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用于判断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bug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处理状况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435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未解决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打回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挂起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已解决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打开合计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关闭合计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37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　</a:t>
                      </a:r>
                      <a:endParaRPr lang="zh-CN" sz="105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435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Bug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根源分析表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（该项目所有缺陷）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---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统计缺陷原因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435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需求类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设计类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编码类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其他</a:t>
                      </a:r>
                      <a:endParaRPr lang="zh-CN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1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sz="11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/>
                </a:tc>
              </a:tr>
              <a:tr h="298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</a:t>
                      </a:r>
                      <a:endParaRPr lang="zh-CN" sz="12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zh-CN" sz="12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1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sz="11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遗留</a:t>
            </a:r>
            <a:r>
              <a:rPr lang="en-US" altLang="zh-CN" dirty="0" smtClean="0"/>
              <a:t>bug</a:t>
            </a:r>
            <a:r>
              <a:rPr lang="zh-CN" altLang="en-US" dirty="0" smtClean="0"/>
              <a:t>情况和风险评估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39552" y="1340768"/>
          <a:ext cx="7920879" cy="3368908"/>
        </p:xfrm>
        <a:graphic>
          <a:graphicData uri="http://schemas.openxmlformats.org/drawingml/2006/table">
            <a:tbl>
              <a:tblPr/>
              <a:tblGrid>
                <a:gridCol w="585286"/>
                <a:gridCol w="526757"/>
                <a:gridCol w="2087524"/>
                <a:gridCol w="712100"/>
                <a:gridCol w="1336404"/>
                <a:gridCol w="1336404"/>
                <a:gridCol w="1336404"/>
              </a:tblGrid>
              <a:tr h="864096">
                <a:tc>
                  <a:txBody>
                    <a:bodyPr/>
                    <a:lstStyle/>
                    <a:p>
                      <a:pPr algn="ctr" fontAlgn="t"/>
                      <a:r>
                        <a:rPr lang="zh-CN" sz="9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序号</a:t>
                      </a:r>
                      <a:endParaRPr lang="zh-CN" sz="9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BugID</a:t>
                      </a:r>
                      <a:endParaRPr lang="zh-CN" sz="90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90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缺陷描述</a:t>
                      </a:r>
                      <a:endParaRPr lang="zh-CN" sz="90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9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后续解决措施</a:t>
                      </a:r>
                      <a:endParaRPr lang="zh-CN" sz="9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9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当前规避方法</a:t>
                      </a:r>
                      <a:endParaRPr lang="zh-CN" sz="9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sz="9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影响程度</a:t>
                      </a:r>
                      <a:endParaRPr lang="zh-CN" sz="9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900" b="1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风险评估结果</a:t>
                      </a:r>
                      <a:endParaRPr lang="zh-CN" sz="9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2524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zh-CN" sz="9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224</a:t>
                      </a:r>
                      <a:endParaRPr lang="zh-CN" sz="9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Web页面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—下载热门推荐，中间的节日专区，配置new，hot标识时，在IE6下将产生换行。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sz="9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暂时忽略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sz="9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在下载热门推荐时，不采用new、hot配置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、不影响功能使用</a:t>
                      </a:r>
                      <a:endParaRPr lang="en-US" altLang="zh-CN" sz="9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just" fontAlgn="t"/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</a:t>
                      </a:r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、不影响用户体验</a:t>
                      </a:r>
                      <a:endParaRPr lang="zh-CN" altLang="zh-CN" sz="9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just" fontAlgn="t"/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   接受</a:t>
                      </a:r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,</a:t>
                      </a:r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可以遗留发布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24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</a:t>
                      </a:r>
                      <a:endParaRPr lang="zh-CN" sz="9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314</a:t>
                      </a:r>
                      <a:endParaRPr lang="zh-CN" sz="9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sz="9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后台管理—图片管理，点击上传图片在IE6.0下，随机出现上传窗口无法打开的情况。</a:t>
                      </a:r>
                      <a:endParaRPr lang="zh-CN" sz="9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sz="9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暂时忽略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sz="9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后台维护时，请采用IE7.0浏览器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、不影响功能使用</a:t>
                      </a:r>
                      <a:endParaRPr lang="en-US" altLang="zh-CN" sz="900" b="0" i="0" u="none" strike="noStrike" dirty="0" smtClean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just" fontAlgn="t"/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</a:t>
                      </a:r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、不影响用户体验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  接受</a:t>
                      </a:r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,</a:t>
                      </a:r>
                      <a:r>
                        <a:rPr lang="zh-CN" altLang="en-US" sz="9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可以遗留发布</a:t>
                      </a:r>
                      <a:endParaRPr lang="zh-CN" sz="9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7723" marR="7723" marT="77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测试对象评估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1520" y="980728"/>
          <a:ext cx="8280920" cy="5382200"/>
        </p:xfrm>
        <a:graphic>
          <a:graphicData uri="http://schemas.openxmlformats.org/drawingml/2006/table">
            <a:tbl>
              <a:tblPr/>
              <a:tblGrid>
                <a:gridCol w="8280920"/>
              </a:tblGrid>
              <a:tr h="2900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1.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       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基本功能评估</a:t>
                      </a:r>
                      <a:endParaRPr lang="zh-CN" sz="18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084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5.4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版本在本地阅读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txt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格式章节提取、在线阅读预加载、下载管理重实现、用户反馈功能实现、图书内容分享、网络连接、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UI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上做了一些修改、优化、调整，增加了一些新功能，本地阅读、在线阅读等基本功能改动不大，且都已实现稳定。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2.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       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性能评估</a:t>
                      </a:r>
                      <a:endParaRPr lang="zh-CN" sz="180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74826">
                <a:tc>
                  <a:txBody>
                    <a:bodyPr/>
                    <a:lstStyle/>
                    <a:p>
                      <a:pPr algn="l" fontAlgn="ctr"/>
                      <a:r>
                        <a:rPr lang="zh-CN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性能主要体现在：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48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1.</a:t>
                      </a:r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本地阅读设置方面，设置后本地阅读界面都能正常显示；</a:t>
                      </a:r>
                      <a:endParaRPr lang="zh-CN" sz="1800" b="0" i="0" u="none" strike="noStrike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8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2.Txt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格式图书章节提取，是否精确；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8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3.</a:t>
                      </a:r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下载管理重实现，在线小说的下载，多任务的下载是否顺畅；</a:t>
                      </a:r>
                      <a:endParaRPr lang="zh-CN" sz="1800" b="0" i="0" u="none" strike="noStrike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8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4.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在线阅读，连续阅读是否顺畅；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5.Wifi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和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GPRS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网络连接下，客户端的使用是否顺畅；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3.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        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稳定性评估</a:t>
                      </a:r>
                      <a:endParaRPr lang="zh-CN" sz="180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ctr"/>
                      <a:r>
                        <a:rPr lang="zh-CN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软件各基本功能稳定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4.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        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易用性评估</a:t>
                      </a:r>
                      <a:endParaRPr lang="zh-CN" sz="180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易用性较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5.3</a:t>
                      </a:r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版本好，在功能和界面上做了很多优化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5.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        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其他评估</a:t>
                      </a:r>
                      <a:endParaRPr lang="zh-CN" sz="180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496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功能上简单易用，界面友好悦目，功能上在</a:t>
                      </a:r>
                      <a:r>
                        <a:rPr lang="en-US" sz="1800" b="0" i="0" u="none" strike="noStrike" dirty="0" err="1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txt</a:t>
                      </a:r>
                      <a:r>
                        <a:rPr lang="en-US" sz="1800" b="0" i="0" u="none" strike="noStrike" dirty="0" err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格式章节提取、下载速度上做了很大优化</a:t>
                      </a:r>
                      <a:endParaRPr lang="zh-CN" sz="18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测试结论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27584" y="1556793"/>
          <a:ext cx="7316339" cy="3483470"/>
        </p:xfrm>
        <a:graphic>
          <a:graphicData uri="http://schemas.openxmlformats.org/drawingml/2006/table">
            <a:tbl>
              <a:tblPr/>
              <a:tblGrid>
                <a:gridCol w="1453469"/>
                <a:gridCol w="5862870"/>
              </a:tblGrid>
              <a:tr h="34423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latin typeface="Times New Roman" panose="02020603050405020304"/>
                        </a:rPr>
                        <a:t>1.</a:t>
                      </a:r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版本功能基本实现且运行稳定，问题修改及时，在预定日期内完成开发和测试进度</a:t>
                      </a:r>
                      <a:endParaRPr lang="zh-CN" sz="240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/>
                </a:tc>
              </a:tr>
              <a:tr h="363362">
                <a:tc>
                  <a:txBody>
                    <a:bodyPr/>
                    <a:lstStyle/>
                    <a:p>
                      <a:pPr algn="just" fontAlgn="ctr"/>
                      <a:endParaRPr lang="zh-CN" sz="1050" b="0" i="0" u="none" strike="noStrike" dirty="0">
                        <a:solidFill>
                          <a:srgbClr val="0000FF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sz="110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350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质量评价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zh-CN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通过，可以发布及系统上线</a:t>
                      </a:r>
                      <a:endParaRPr lang="zh-CN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989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测试结论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1050" b="0" i="0" u="none" strike="noStrike">
                          <a:solidFill>
                            <a:srgbClr val="FF0000"/>
                          </a:solidFill>
                          <a:latin typeface="宋体" panose="02010600030101010101" pitchFamily="2" charset="-122"/>
                        </a:rPr>
                        <a:t>□</a:t>
                      </a:r>
                      <a:r>
                        <a:rPr lang="zh-CN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通过，可以发布及系统上线</a:t>
                      </a:r>
                      <a:br>
                        <a:rPr lang="zh-CN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</a:br>
                      <a:r>
                        <a:rPr lang="zh-CN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□不通过，需要进行重大修改更新版本重新测试</a:t>
                      </a:r>
                      <a:br>
                        <a:rPr lang="zh-CN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</a:br>
                      <a:endParaRPr lang="zh-CN" sz="1050" b="0" i="0" u="none" strike="noStrike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2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评估人员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</a:t>
                      </a:r>
                      <a:endParaRPr lang="zh-CN" sz="105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2">
                <a:tc>
                  <a:txBody>
                    <a:bodyPr/>
                    <a:lstStyle/>
                    <a:p>
                      <a:pPr algn="ctr" fontAlgn="t"/>
                      <a:r>
                        <a:rPr lang="zh-CN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审核人员</a:t>
                      </a:r>
                      <a:endParaRPr lang="zh-CN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XXX</a:t>
                      </a:r>
                      <a:endParaRPr lang="zh-CN" sz="105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测试结果分析</a:t>
            </a:r>
            <a:endParaRPr lang="zh-CN" altLang="en-US" dirty="0"/>
          </a:p>
        </p:txBody>
      </p:sp>
      <p:sp>
        <p:nvSpPr>
          <p:cNvPr id="76802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2212280"/>
          </a:xfrm>
        </p:spPr>
        <p:txBody>
          <a:bodyPr/>
          <a:lstStyle/>
          <a:p>
            <a:r>
              <a:rPr lang="zh-CN" altLang="en-US" sz="2000" dirty="0" smtClean="0"/>
              <a:t>测试执行结束后，测试活动还没有结束。测试结果分析是必不可少的重要环节，</a:t>
            </a:r>
            <a:r>
              <a:rPr lang="en-US" sz="2000" dirty="0" smtClean="0">
                <a:ea typeface="宋体" panose="02010600030101010101" pitchFamily="2" charset="-122"/>
              </a:rPr>
              <a:t> “ </a:t>
            </a:r>
            <a:r>
              <a:rPr lang="zh-CN" altLang="en-US" sz="2000" dirty="0" smtClean="0"/>
              <a:t>编筐编篓，全在收口</a:t>
            </a:r>
            <a:r>
              <a:rPr lang="en-US" sz="2000" dirty="0" smtClean="0">
                <a:ea typeface="宋体" panose="02010600030101010101" pitchFamily="2" charset="-122"/>
              </a:rPr>
              <a:t> ” </a:t>
            </a:r>
            <a:r>
              <a:rPr lang="zh-CN" altLang="en-US" sz="2000" dirty="0" smtClean="0"/>
              <a:t>，测试结果的分析对下一轮测试工作的开展有很大的借鉴意义。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因为通过对问题单的分析、总结不仅能发现不同人提交问题的类别与差异，还能发现自身思维的局限性，避免下轮测试进入自我盲区。</a:t>
            </a:r>
            <a:endParaRPr lang="zh-CN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测试总结</a:t>
            </a:r>
            <a:endParaRPr lang="zh-CN" altLang="en-US" dirty="0"/>
          </a:p>
        </p:txBody>
      </p:sp>
      <p:sp>
        <p:nvSpPr>
          <p:cNvPr id="78850" name="内容占位符 2"/>
          <p:cNvSpPr>
            <a:spLocks noGrp="1"/>
          </p:cNvSpPr>
          <p:nvPr>
            <p:ph idx="1"/>
          </p:nvPr>
        </p:nvSpPr>
        <p:spPr>
          <a:xfrm>
            <a:off x="285750" y="928688"/>
            <a:ext cx="8572500" cy="5643562"/>
          </a:xfrm>
        </p:spPr>
        <p:txBody>
          <a:bodyPr/>
          <a:lstStyle/>
          <a:p>
            <a:r>
              <a:rPr lang="zh-CN" altLang="en-US" sz="2400" smtClean="0"/>
              <a:t>回顾整个项目的测试过程，总结个人成长经验，取得了什么成绩、有哪些不足、有什么好的经验或者方法可以和大家分享呢？对工作进行一个理性的分析和思考。</a:t>
            </a:r>
            <a:endParaRPr lang="zh-CN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FAADD79D-93E1-44C2-A5B6-6EB4AD86FBF4}" type="slidenum">
              <a:rPr lang="en-US" altLang="zh-CN"/>
            </a:fld>
            <a:endParaRPr lang="en-US" altLang="zh-CN"/>
          </a:p>
        </p:txBody>
      </p:sp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4078288"/>
            <a:ext cx="9144000" cy="27813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6000">
                <a:solidFill>
                  <a:schemeClr val="bg1"/>
                </a:solidFill>
                <a:latin typeface="华文彩云"/>
                <a:ea typeface="华文彩云"/>
                <a:cs typeface="华文彩云"/>
              </a:rPr>
              <a:t>多动脑  勤动手  定成功</a:t>
            </a:r>
            <a:endParaRPr lang="zh-CN" altLang="zh-CN" sz="6000">
              <a:solidFill>
                <a:schemeClr val="bg1"/>
              </a:solidFill>
              <a:latin typeface="华文彩云"/>
              <a:ea typeface="华文彩云"/>
              <a:cs typeface="华文彩云"/>
            </a:endParaRPr>
          </a:p>
        </p:txBody>
      </p:sp>
      <p:sp>
        <p:nvSpPr>
          <p:cNvPr id="80899" name="TextBox 6"/>
          <p:cNvSpPr>
            <a:spLocks noChangeArrowheads="1"/>
          </p:cNvSpPr>
          <p:nvPr/>
        </p:nvSpPr>
        <p:spPr bwMode="auto">
          <a:xfrm>
            <a:off x="1500188" y="3108325"/>
            <a:ext cx="6143625" cy="1016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6000">
                <a:solidFill>
                  <a:schemeClr val="folHlink"/>
                </a:solidFill>
                <a:latin typeface="Angsana New" pitchFamily="18" charset="-34"/>
                <a:cs typeface="Angsana New" pitchFamily="18" charset="-34"/>
                <a:sym typeface="Mistral" panose="03090702030407020403"/>
              </a:rPr>
              <a:t>Thanks</a:t>
            </a:r>
            <a:r>
              <a:rPr lang="en-US" altLang="zh-CN" sz="6000">
                <a:solidFill>
                  <a:schemeClr val="folHlink"/>
                </a:solidFill>
                <a:latin typeface="Angsana New" pitchFamily="18" charset="-34"/>
                <a:cs typeface="Angsana New" pitchFamily="18" charset="-34"/>
                <a:sym typeface="Mistral" panose="03090702030407020403"/>
              </a:rPr>
              <a:t>&amp;</a:t>
            </a:r>
            <a:r>
              <a:rPr lang="zh-CN" altLang="en-US" sz="6000">
                <a:solidFill>
                  <a:schemeClr val="folHlink"/>
                </a:solidFill>
                <a:latin typeface="Angsana New" pitchFamily="18" charset="-34"/>
                <a:cs typeface="Angsana New" pitchFamily="18" charset="-34"/>
                <a:sym typeface="Mistral" panose="03090702030407020403"/>
              </a:rPr>
              <a:t>Best wishes for you!</a:t>
            </a:r>
            <a:endParaRPr lang="zh-CN" altLang="en-US" sz="6000">
              <a:solidFill>
                <a:schemeClr val="folHlink"/>
              </a:solidFill>
              <a:latin typeface="Angsana New" pitchFamily="18" charset="-34"/>
              <a:cs typeface="Angsana New" pitchFamily="18" charset="-34"/>
              <a:sym typeface="Mistral" panose="03090702030407020403"/>
            </a:endParaRPr>
          </a:p>
        </p:txBody>
      </p:sp>
      <p:pic>
        <p:nvPicPr>
          <p:cNvPr id="80900" name="Picture 7" descr="con0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000250" y="1322388"/>
            <a:ext cx="5426075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6858000" cy="642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 smtClean="0"/>
              <a:t>？</a:t>
            </a:r>
            <a:r>
              <a:rPr lang="en-US" altLang="zh-CN" dirty="0" smtClean="0"/>
              <a:t>FAQ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PP_MARK_KEY" val="2bc69b35-0b92-499e-a76d-5dc6b2833ffc"/>
  <p:tag name="COMMONDATA" val="eyJoZGlkIjoiMjRlYWEyMzQ3YTY3MDdhM2JmNzBkZGE0MTUzNDE5Mj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6348</Words>
  <Application>WPS 演示</Application>
  <PresentationFormat>全屏显示(4:3)</PresentationFormat>
  <Paragraphs>642</Paragraphs>
  <Slides>44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60" baseType="lpstr">
      <vt:lpstr>Arial</vt:lpstr>
      <vt:lpstr>宋体</vt:lpstr>
      <vt:lpstr>Wingdings</vt:lpstr>
      <vt:lpstr>Calibri</vt:lpstr>
      <vt:lpstr>黑体</vt:lpstr>
      <vt:lpstr>微软雅黑</vt:lpstr>
      <vt:lpstr>Arial Unicode MS</vt:lpstr>
      <vt:lpstr>Arial</vt:lpstr>
      <vt:lpstr>Constantia</vt:lpstr>
      <vt:lpstr>Times New Roman</vt:lpstr>
      <vt:lpstr>华文彩云</vt:lpstr>
      <vt:lpstr>Angsana New</vt:lpstr>
      <vt:lpstr>Mistral</vt:lpstr>
      <vt:lpstr>Microsoft Sans Serif</vt:lpstr>
      <vt:lpstr>Office 主题</vt:lpstr>
      <vt:lpstr>Excel.Chart.8</vt:lpstr>
      <vt:lpstr>PowerPoint 演示文稿</vt:lpstr>
      <vt:lpstr>目录</vt:lpstr>
      <vt:lpstr>Chapter 1 测试执行</vt:lpstr>
      <vt:lpstr>什么是执行测试用例</vt:lpstr>
      <vt:lpstr>测试执行过程注意事项</vt:lpstr>
      <vt:lpstr>测试执行</vt:lpstr>
      <vt:lpstr>测试执行</vt:lpstr>
      <vt:lpstr>测试执行</vt:lpstr>
      <vt:lpstr>测试执行</vt:lpstr>
      <vt:lpstr>测试执行</vt:lpstr>
      <vt:lpstr>测试执行</vt:lpstr>
      <vt:lpstr>测试执行</vt:lpstr>
      <vt:lpstr>测试执行</vt:lpstr>
      <vt:lpstr>回归测试背景</vt:lpstr>
      <vt:lpstr>回归测试定义</vt:lpstr>
      <vt:lpstr>回归测试</vt:lpstr>
      <vt:lpstr>Chapter 2 软件缺陷</vt:lpstr>
      <vt:lpstr>缺陷理论基础</vt:lpstr>
      <vt:lpstr>缺陷的定义</vt:lpstr>
      <vt:lpstr>缺陷的原因</vt:lpstr>
      <vt:lpstr>缺陷的修复成本</vt:lpstr>
      <vt:lpstr>缺陷的分布特征</vt:lpstr>
      <vt:lpstr>缺陷的抗药性</vt:lpstr>
      <vt:lpstr>并非所有的缺陷都需要修复</vt:lpstr>
      <vt:lpstr>缺陷的生命周期</vt:lpstr>
      <vt:lpstr>缺陷的流程</vt:lpstr>
      <vt:lpstr>缺陷生命周期—状态</vt:lpstr>
      <vt:lpstr>缺陷的等级</vt:lpstr>
      <vt:lpstr>附带上所有你认为有价值的信息</vt:lpstr>
      <vt:lpstr>合理地利用各种手段强调关键信息</vt:lpstr>
      <vt:lpstr>例子-bugfree</vt:lpstr>
      <vt:lpstr>缺陷的写作练习</vt:lpstr>
      <vt:lpstr>Chapter 3 测试报告</vt:lpstr>
      <vt:lpstr>测试报告的主要内容（掌上书院）</vt:lpstr>
      <vt:lpstr>测试报告</vt:lpstr>
      <vt:lpstr>数据统计-人力投入</vt:lpstr>
      <vt:lpstr>数据统计-用例覆盖率</vt:lpstr>
      <vt:lpstr>数据统计-问题单分类统计</vt:lpstr>
      <vt:lpstr>遗留bug情况和风险评估</vt:lpstr>
      <vt:lpstr>测试对象评估</vt:lpstr>
      <vt:lpstr>测试结论</vt:lpstr>
      <vt:lpstr>测试结果分析</vt:lpstr>
      <vt:lpstr>测试总结</vt:lpstr>
      <vt:lpstr>？FAQ？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vince</dc:creator>
  <cp:lastModifiedBy>user</cp:lastModifiedBy>
  <cp:revision>68</cp:revision>
  <dcterms:created xsi:type="dcterms:W3CDTF">2013-07-09T06:34:00Z</dcterms:created>
  <dcterms:modified xsi:type="dcterms:W3CDTF">2023-04-28T06:18:38Z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9889009293A241CB949BF3C2460476E2_12</vt:lpwstr>
  </property>
  <property fmtid="{D5CDD505-2E9C-101B-9397-08002B2CF9AE}" pid="3" name="KSOProductBuildVer">
    <vt:lpwstr>2052-11.1.0.14309</vt:lpwstr>
  </property>
</Properties>
</file>